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278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FD759-F7CE-4DA2-BB57-A6949DC5F0A1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7DB24-5DAF-443A-BA49-76828A981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78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ABD72-A89D-42C3-8BFF-3788B56AC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14E8E7-6083-47C6-B22B-8EDC0CB8D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8F2AC1-0AFF-4535-B7AB-5C750C12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F6400-407C-49AB-8706-17E5F626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1FDE6-F425-4EF3-9C0F-452D78E2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65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3A5B7-1F71-4848-94F9-AF1EB212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4BD561-A6ED-4935-8814-44EB47BC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F0745-CEDA-49C3-8B68-30603982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BE5C29-A782-4FB9-9A6B-4FEB3705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21D39-075A-418F-AC50-B664468D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4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E872B9-FC8A-4E2A-8AAB-8BA2A3063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F13BE1-C735-4DDA-9186-A487AB7AD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923EB-2CED-4859-B672-6D16CFBA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EAB50-D9D2-4016-9632-AE432839A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50CB-7A35-4D83-BE32-B8B1194A7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01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21669-B025-4DDD-A591-E328D380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0C10A-D0B9-4C78-8A39-85921DA6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F04C5-4876-4826-89AE-BF464464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C454C-C487-48F5-A10F-E2BC65A1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876384-DD85-4382-B0DA-1E696E9C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92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F66EB-0D3E-479C-84E8-00317AAB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E61DBF-EF6A-4016-B95C-08E02C04D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8ECC82-8708-48FD-8EF1-3083B1663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E01F4-5627-41CB-B712-3DA3F25B3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0EE22-C702-414E-BCC9-73ECB302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10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27C04-77BE-4384-985E-31AC0843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58577-0E83-48AD-A0CE-CC73CD796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120818-ACBF-4870-A691-72B865FC3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C19CE9-8BC8-4C21-A91B-DCF000CD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D0BC3A-67C7-4698-8A79-5445A290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CF33A-B7C2-4754-B348-FBB42DFA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6EA46-113A-4841-BF81-A6B235E5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656981-9E38-4D41-945A-7EC42B89A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CE1A45-91A3-4469-9BC1-E81681C82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E5F4DE-A3EA-4B6D-994C-A49D6748B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12AC23-7BD2-49B3-B7C9-E7248CD7E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FB94BB-164A-4D0C-8A24-9BCB256FF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E1B55-F2B4-440D-A886-EA0A1411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E031CA-2164-46B4-98B6-45EB50A6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2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09D5C-EDA6-4BF6-AFBC-C058790A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CAAF90-D8E9-4AA4-98CC-DC6557D7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412792-1C1A-449C-94DC-0E698F6B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64974-E8C8-48AA-A046-60F09F56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2FF8CC-A4BB-4557-88A6-8BC934A31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F38CCA-A0C7-4E89-9EB3-C98A835B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93F271-50B6-4805-81F9-C7F18F0D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37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360D9-C413-4550-8EA9-7339A950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93C0A-926C-49A9-A114-2DB0FBF15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352F5A-4491-43A4-95FE-F5F258B2E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7F7082-60C4-421E-B039-B0A0F5D91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B5B6BD-6F1A-403F-B7F9-2049AE7D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0791D7-464A-458C-B8B1-E81AD305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4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36D83-277E-4288-9E81-72D80E15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0AD5E5-9C13-4E3A-92BD-584CC2FCD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34CE87-6F0C-47A8-9743-1BB06D175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A549A0-94B6-42F9-912A-0AE4217C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50B026-154F-473A-B8A4-F98596F6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1E358E-C87C-4CC8-9F3C-DC741712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84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04FD01-F3C0-4C34-A3F1-EE76AEE7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2DC6C-59DA-43C6-A644-AA72B841D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18433-3035-4D3E-9ECE-E29A493A6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4F6B7-0DE2-41C1-A958-72DCBD6B3CE3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5883A6-CCC4-48E5-B5D1-0A44DE59A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AAA6F-E614-4D89-B1F6-2B6B17FAD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FEA6C-0960-49BB-90FC-084B2137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43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877D8-B73D-4108-926E-3AE6FD6C653E}"/>
              </a:ext>
            </a:extLst>
          </p:cNvPr>
          <p:cNvSpPr txBox="1"/>
          <p:nvPr/>
        </p:nvSpPr>
        <p:spPr>
          <a:xfrm>
            <a:off x="0" y="2189878"/>
            <a:ext cx="12192000" cy="24782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/>
              <a:t>텍스트・데이터 마이닝 과정의</a:t>
            </a:r>
            <a:endParaRPr lang="en-US" altLang="ko-KR" sz="3600" b="1" dirty="0"/>
          </a:p>
          <a:p>
            <a:pPr algn="ctr">
              <a:lnSpc>
                <a:spcPct val="150000"/>
              </a:lnSpc>
            </a:pPr>
            <a:r>
              <a:rPr lang="ko-KR" altLang="en-US" sz="3600" b="1" dirty="0"/>
              <a:t>저작물 이용 면책 규정 신설안에 대한 소고</a:t>
            </a:r>
            <a:endParaRPr lang="en-US" altLang="ko-KR" sz="3600" b="1" dirty="0"/>
          </a:p>
          <a:p>
            <a:pPr algn="ctr">
              <a:lnSpc>
                <a:spcPct val="150000"/>
              </a:lnSpc>
            </a:pPr>
            <a:r>
              <a:rPr lang="en-US" altLang="ko-KR" sz="3600" b="1" dirty="0"/>
              <a:t>-</a:t>
            </a:r>
            <a:r>
              <a:rPr lang="ko-KR" altLang="en-US" sz="3600" b="1" dirty="0"/>
              <a:t>적대적 생성신경망에의 적용</a:t>
            </a:r>
            <a:r>
              <a:rPr lang="en-US" altLang="ko-KR" sz="3600" b="1" dirty="0"/>
              <a:t>-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26386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필요성과 목표</a:t>
            </a:r>
            <a:endParaRPr lang="en-US" altLang="ko-KR" sz="2800" dirty="0"/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필요성</a:t>
            </a:r>
            <a:endParaRPr lang="en-US" altLang="ko-KR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8E8A48-AAC4-41FE-B42F-C0F0CBE8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5" y="1516469"/>
            <a:ext cx="5439568" cy="34473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B7789C-A78A-4DA6-84A5-4DEF7F099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48" y="3247590"/>
            <a:ext cx="4352785" cy="29321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5883F4-CBDA-4C00-AE1C-3511F4FF6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45" y="393084"/>
            <a:ext cx="4448412" cy="41602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598CD1-6ED2-434F-B084-A9BB8CEA7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34" y="3320226"/>
            <a:ext cx="5067207" cy="31446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9941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필요성과 목표</a:t>
            </a:r>
            <a:endParaRPr lang="en-US" altLang="ko-KR" sz="2800" dirty="0"/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목표</a:t>
            </a:r>
            <a:endParaRPr lang="en-US" altLang="ko-KR" sz="2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03C511-10A6-4CB0-941B-59341DB8A65E}"/>
              </a:ext>
            </a:extLst>
          </p:cNvPr>
          <p:cNvGrpSpPr/>
          <p:nvPr/>
        </p:nvGrpSpPr>
        <p:grpSpPr>
          <a:xfrm>
            <a:off x="295470" y="2142792"/>
            <a:ext cx="5486401" cy="3695801"/>
            <a:chOff x="295470" y="2142792"/>
            <a:chExt cx="5486401" cy="36958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D6DDAC-4DE6-4193-9E33-9AE5D579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70" y="2142792"/>
              <a:ext cx="5486401" cy="369580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A18A72B-EA46-41C2-893F-7850FAA69416}"/>
                </a:ext>
              </a:extLst>
            </p:cNvPr>
            <p:cNvSpPr/>
            <p:nvPr/>
          </p:nvSpPr>
          <p:spPr>
            <a:xfrm>
              <a:off x="578498" y="3750906"/>
              <a:ext cx="5122505" cy="32657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2F9469-1E35-407A-937C-5A1C4BB2284D}"/>
              </a:ext>
            </a:extLst>
          </p:cNvPr>
          <p:cNvGrpSpPr/>
          <p:nvPr/>
        </p:nvGrpSpPr>
        <p:grpSpPr>
          <a:xfrm>
            <a:off x="6114638" y="2196581"/>
            <a:ext cx="5781892" cy="3588221"/>
            <a:chOff x="6114638" y="2196581"/>
            <a:chExt cx="5781892" cy="358822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3598CD1-6ED2-434F-B084-A9BB8CEA7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638" y="2196581"/>
              <a:ext cx="5781892" cy="35882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95409B-8604-4551-B164-B51F703210D7}"/>
                </a:ext>
              </a:extLst>
            </p:cNvPr>
            <p:cNvSpPr/>
            <p:nvPr/>
          </p:nvSpPr>
          <p:spPr>
            <a:xfrm>
              <a:off x="6291942" y="3352800"/>
              <a:ext cx="5604588" cy="7899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65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필요성과 목표</a:t>
            </a:r>
            <a:endParaRPr lang="en-US" altLang="ko-KR" sz="2800" dirty="0"/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목표</a:t>
            </a:r>
            <a:endParaRPr lang="en-US" altLang="ko-KR" sz="2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03C511-10A6-4CB0-941B-59341DB8A65E}"/>
              </a:ext>
            </a:extLst>
          </p:cNvPr>
          <p:cNvGrpSpPr/>
          <p:nvPr/>
        </p:nvGrpSpPr>
        <p:grpSpPr>
          <a:xfrm>
            <a:off x="295492" y="1679410"/>
            <a:ext cx="5486401" cy="3695801"/>
            <a:chOff x="295470" y="2142792"/>
            <a:chExt cx="5486401" cy="36958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D6DDAC-4DE6-4193-9E33-9AE5D579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70" y="2142792"/>
              <a:ext cx="5486401" cy="369580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A18A72B-EA46-41C2-893F-7850FAA69416}"/>
                </a:ext>
              </a:extLst>
            </p:cNvPr>
            <p:cNvSpPr/>
            <p:nvPr/>
          </p:nvSpPr>
          <p:spPr>
            <a:xfrm>
              <a:off x="578498" y="3750906"/>
              <a:ext cx="5122505" cy="32657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2F9469-1E35-407A-937C-5A1C4BB2284D}"/>
              </a:ext>
            </a:extLst>
          </p:cNvPr>
          <p:cNvGrpSpPr/>
          <p:nvPr/>
        </p:nvGrpSpPr>
        <p:grpSpPr>
          <a:xfrm>
            <a:off x="811741" y="3755573"/>
            <a:ext cx="5781892" cy="2701212"/>
            <a:chOff x="6114638" y="2196582"/>
            <a:chExt cx="5781892" cy="270121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3598CD1-6ED2-434F-B084-A9BB8CEA7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20"/>
            <a:stretch/>
          </p:blipFill>
          <p:spPr>
            <a:xfrm>
              <a:off x="6114638" y="2196582"/>
              <a:ext cx="5781892" cy="27012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95409B-8604-4551-B164-B51F703210D7}"/>
                </a:ext>
              </a:extLst>
            </p:cNvPr>
            <p:cNvSpPr/>
            <p:nvPr/>
          </p:nvSpPr>
          <p:spPr>
            <a:xfrm>
              <a:off x="6291942" y="3352800"/>
              <a:ext cx="5604588" cy="7899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5AF706-99CE-440C-B559-26F3831E40CA}"/>
              </a:ext>
            </a:extLst>
          </p:cNvPr>
          <p:cNvGrpSpPr/>
          <p:nvPr/>
        </p:nvGrpSpPr>
        <p:grpSpPr>
          <a:xfrm>
            <a:off x="6593633" y="308247"/>
            <a:ext cx="5439568" cy="3447326"/>
            <a:chOff x="6593633" y="308247"/>
            <a:chExt cx="5439568" cy="344732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802E5CC-4E83-4095-AA3F-003D10E53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633" y="308247"/>
              <a:ext cx="5439568" cy="344732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F73A26-368D-417E-A7B5-12797537449D}"/>
                </a:ext>
              </a:extLst>
            </p:cNvPr>
            <p:cNvSpPr/>
            <p:nvPr/>
          </p:nvSpPr>
          <p:spPr>
            <a:xfrm>
              <a:off x="6752164" y="1221708"/>
              <a:ext cx="5144344" cy="55110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8A8FC1B0-E17D-4E9D-AE5A-868D17F3D7E2}"/>
              </a:ext>
            </a:extLst>
          </p:cNvPr>
          <p:cNvCxnSpPr>
            <a:cxnSpLocks/>
            <a:stCxn id="13" idx="2"/>
            <a:endCxn id="12" idx="3"/>
          </p:cNvCxnSpPr>
          <p:nvPr/>
        </p:nvCxnSpPr>
        <p:spPr>
          <a:xfrm rot="5400000">
            <a:off x="6191999" y="2174450"/>
            <a:ext cx="3533972" cy="2730703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2AF6BC84-FD16-4D72-B3F3-D1ED8EEA0FCD}"/>
              </a:ext>
            </a:extLst>
          </p:cNvPr>
          <p:cNvCxnSpPr>
            <a:cxnSpLocks/>
            <a:stCxn id="13" idx="2"/>
            <a:endCxn id="2" idx="3"/>
          </p:cNvCxnSpPr>
          <p:nvPr/>
        </p:nvCxnSpPr>
        <p:spPr>
          <a:xfrm rot="5400000">
            <a:off x="6673684" y="800157"/>
            <a:ext cx="1677995" cy="3623311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96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필요성과 목표</a:t>
            </a:r>
            <a:endParaRPr lang="en-US" altLang="ko-KR" sz="2800" dirty="0"/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목표</a:t>
            </a:r>
            <a:endParaRPr lang="en-US" altLang="ko-KR" sz="2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03C511-10A6-4CB0-941B-59341DB8A65E}"/>
              </a:ext>
            </a:extLst>
          </p:cNvPr>
          <p:cNvGrpSpPr/>
          <p:nvPr/>
        </p:nvGrpSpPr>
        <p:grpSpPr>
          <a:xfrm>
            <a:off x="295492" y="1679410"/>
            <a:ext cx="5486401" cy="3695801"/>
            <a:chOff x="295470" y="2142792"/>
            <a:chExt cx="5486401" cy="36958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D6DDAC-4DE6-4193-9E33-9AE5D579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70" y="2142792"/>
              <a:ext cx="5486401" cy="369580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A18A72B-EA46-41C2-893F-7850FAA69416}"/>
                </a:ext>
              </a:extLst>
            </p:cNvPr>
            <p:cNvSpPr/>
            <p:nvPr/>
          </p:nvSpPr>
          <p:spPr>
            <a:xfrm>
              <a:off x="578498" y="3750906"/>
              <a:ext cx="5122505" cy="32657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2F9469-1E35-407A-937C-5A1C4BB2284D}"/>
              </a:ext>
            </a:extLst>
          </p:cNvPr>
          <p:cNvGrpSpPr/>
          <p:nvPr/>
        </p:nvGrpSpPr>
        <p:grpSpPr>
          <a:xfrm>
            <a:off x="811741" y="3755573"/>
            <a:ext cx="5781892" cy="2701212"/>
            <a:chOff x="6114638" y="2196582"/>
            <a:chExt cx="5781892" cy="270121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3598CD1-6ED2-434F-B084-A9BB8CEA7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20"/>
            <a:stretch/>
          </p:blipFill>
          <p:spPr>
            <a:xfrm>
              <a:off x="6114638" y="2196582"/>
              <a:ext cx="5781892" cy="27012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95409B-8604-4551-B164-B51F703210D7}"/>
                </a:ext>
              </a:extLst>
            </p:cNvPr>
            <p:cNvSpPr/>
            <p:nvPr/>
          </p:nvSpPr>
          <p:spPr>
            <a:xfrm>
              <a:off x="6291942" y="3352800"/>
              <a:ext cx="5604588" cy="7899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8A8FC1B0-E17D-4E9D-AE5A-868D17F3D7E2}"/>
              </a:ext>
            </a:extLst>
          </p:cNvPr>
          <p:cNvCxnSpPr>
            <a:cxnSpLocks/>
            <a:stCxn id="12" idx="3"/>
            <a:endCxn id="21" idx="2"/>
          </p:cNvCxnSpPr>
          <p:nvPr/>
        </p:nvCxnSpPr>
        <p:spPr>
          <a:xfrm flipV="1">
            <a:off x="6593633" y="2158566"/>
            <a:ext cx="3133542" cy="3148221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2AF6BC84-FD16-4D72-B3F3-D1ED8EEA0FCD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5701025" y="1227542"/>
            <a:ext cx="1996731" cy="2223268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50DF27-D50B-44F9-A0CC-E9EF809209F9}"/>
              </a:ext>
            </a:extLst>
          </p:cNvPr>
          <p:cNvSpPr txBox="1"/>
          <p:nvPr/>
        </p:nvSpPr>
        <p:spPr>
          <a:xfrm>
            <a:off x="7697756" y="296518"/>
            <a:ext cx="4058838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500" b="1" dirty="0"/>
              <a:t>GAN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28146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2. GAN</a:t>
            </a:r>
            <a:r>
              <a:rPr lang="ko-KR" altLang="en-US" sz="2800" dirty="0"/>
              <a:t>의 개념</a:t>
            </a:r>
            <a:endParaRPr lang="en-US" altLang="ko-KR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50DF27-D50B-44F9-A0CC-E9EF809209F9}"/>
              </a:ext>
            </a:extLst>
          </p:cNvPr>
          <p:cNvSpPr txBox="1"/>
          <p:nvPr/>
        </p:nvSpPr>
        <p:spPr>
          <a:xfrm>
            <a:off x="4066581" y="2497976"/>
            <a:ext cx="4058838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500" b="1" dirty="0"/>
              <a:t>GAN</a:t>
            </a:r>
            <a:endParaRPr lang="ko-KR" altLang="en-US" sz="1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06924-58AC-47D1-BE78-55FCBF23088A}"/>
              </a:ext>
            </a:extLst>
          </p:cNvPr>
          <p:cNvSpPr txBox="1"/>
          <p:nvPr/>
        </p:nvSpPr>
        <p:spPr>
          <a:xfrm>
            <a:off x="0" y="436002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Generative(</a:t>
            </a:r>
            <a:r>
              <a:rPr lang="ko-KR" altLang="en-US" dirty="0"/>
              <a:t>적대적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Adversarial(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Networks(</a:t>
            </a:r>
            <a:r>
              <a:rPr lang="ko-KR" altLang="en-US" dirty="0"/>
              <a:t>신경망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088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2. GAN</a:t>
            </a:r>
            <a:r>
              <a:rPr lang="ko-KR" altLang="en-US" sz="2800" dirty="0"/>
              <a:t>의 개념</a:t>
            </a:r>
            <a:endParaRPr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C3C18-082F-4536-B72C-A47DCECE0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85" y="863851"/>
            <a:ext cx="6076230" cy="5130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66001-CD6B-44B1-93CD-AF90FE2E1AC5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https://arxiv.org/abs/1406.2661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61583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2. GAN</a:t>
            </a:r>
            <a:r>
              <a:rPr lang="ko-KR" altLang="en-US" sz="2800" dirty="0"/>
              <a:t>의 개념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66001-CD6B-44B1-93CD-AF90FE2E1AC5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https://m.blog.naver.com/dnjswns2280/221594488879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CCA071-D9EC-4313-B448-ED96F0993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56" y="1309382"/>
            <a:ext cx="8450487" cy="42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17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2. GAN</a:t>
            </a:r>
            <a:r>
              <a:rPr lang="ko-KR" altLang="en-US" sz="2800" dirty="0"/>
              <a:t>의 개념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66001-CD6B-44B1-93CD-AF90FE2E1AC5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https://www.samsungsds.com/kr/insights/gan.html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43307-D5E4-4A54-BBFC-D27EC73E0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2" y="2195512"/>
            <a:ext cx="8039100" cy="2466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7CC43F-CF75-4D81-9C3D-096745BF0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1" r="21727" b="5482"/>
          <a:stretch/>
        </p:blipFill>
        <p:spPr>
          <a:xfrm>
            <a:off x="5676122" y="633094"/>
            <a:ext cx="5623250" cy="55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0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저작권법 개정안</a:t>
            </a:r>
            <a:endParaRPr lang="en-US" altLang="ko-KR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0D4349-6836-4A8E-B42D-978155345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" y="1592613"/>
            <a:ext cx="5795301" cy="36727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444283-9D58-4757-B365-E393889D9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2796"/>
            <a:ext cx="6015781" cy="40524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52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저작권법 개정안</a:t>
            </a:r>
            <a:endParaRPr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32466-5987-4FC5-93EF-8E69B2419420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https://www.mcst.go.kr/kor/s_notice/press/pressView.jsp?pSeq=18417</a:t>
            </a:r>
            <a:endParaRPr lang="ko-KR" altLang="en-US" sz="105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731C8FB-EAEA-413E-92EA-7BA3248A9752}"/>
              </a:ext>
            </a:extLst>
          </p:cNvPr>
          <p:cNvGrpSpPr/>
          <p:nvPr/>
        </p:nvGrpSpPr>
        <p:grpSpPr>
          <a:xfrm>
            <a:off x="146807" y="1256997"/>
            <a:ext cx="11898385" cy="4344006"/>
            <a:chOff x="146807" y="1256997"/>
            <a:chExt cx="11898385" cy="43440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4E168B-5DF0-4014-9108-7DCB152AB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07" y="1256997"/>
              <a:ext cx="11898385" cy="434400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852501-405B-455C-B4B0-5563C5FE460F}"/>
                </a:ext>
              </a:extLst>
            </p:cNvPr>
            <p:cNvSpPr/>
            <p:nvPr/>
          </p:nvSpPr>
          <p:spPr>
            <a:xfrm>
              <a:off x="335924" y="3791377"/>
              <a:ext cx="5617007" cy="106987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612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91DF6-BA63-40F0-AD38-874A5F7D7FAD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b="1" dirty="0"/>
          </a:p>
          <a:p>
            <a:r>
              <a:rPr lang="en-US" altLang="ko-KR" sz="3600" b="1" dirty="0"/>
              <a:t>	</a:t>
            </a:r>
            <a:r>
              <a:rPr lang="ko-KR" altLang="en-US" sz="3600" b="1" dirty="0"/>
              <a:t>목차</a:t>
            </a:r>
            <a:endParaRPr lang="en-US" altLang="ko-KR" sz="3600" b="1" dirty="0"/>
          </a:p>
          <a:p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7BE43-E01D-41B3-8782-908E1B9BA8D8}"/>
              </a:ext>
            </a:extLst>
          </p:cNvPr>
          <p:cNvSpPr txBox="1"/>
          <p:nvPr/>
        </p:nvSpPr>
        <p:spPr>
          <a:xfrm>
            <a:off x="0" y="1754326"/>
            <a:ext cx="12192000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/>
              <a:t>	Ⅰ. </a:t>
            </a:r>
            <a:r>
              <a:rPr lang="ko-KR" altLang="en-US" sz="2800" dirty="0"/>
              <a:t>서론</a:t>
            </a:r>
          </a:p>
          <a:p>
            <a:endParaRPr lang="ko-KR" altLang="en-US" sz="2800" dirty="0"/>
          </a:p>
          <a:p>
            <a:r>
              <a:rPr lang="en-US" altLang="ko-KR" sz="2800" dirty="0"/>
              <a:t>	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</a:p>
          <a:p>
            <a:endParaRPr lang="ko-KR" altLang="en-US" sz="2800" dirty="0"/>
          </a:p>
          <a:p>
            <a:r>
              <a:rPr lang="en-US" altLang="ko-KR" sz="2800" dirty="0"/>
              <a:t>	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</a:p>
          <a:p>
            <a:endParaRPr lang="ko-KR" altLang="en-US" sz="2800" dirty="0"/>
          </a:p>
          <a:p>
            <a:r>
              <a:rPr lang="en-US" altLang="ko-KR" sz="2800" dirty="0"/>
              <a:t>	Ⅳ. </a:t>
            </a:r>
            <a:r>
              <a:rPr lang="ko-KR" altLang="en-US" sz="2800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710610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저작권법 개정안</a:t>
            </a:r>
            <a:endParaRPr lang="en-US" altLang="ko-KR" sz="2800" dirty="0"/>
          </a:p>
          <a:p>
            <a:endParaRPr lang="en-US" altLang="ko-KR" sz="28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731C8FB-EAEA-413E-92EA-7BA3248A9752}"/>
              </a:ext>
            </a:extLst>
          </p:cNvPr>
          <p:cNvGrpSpPr/>
          <p:nvPr/>
        </p:nvGrpSpPr>
        <p:grpSpPr>
          <a:xfrm>
            <a:off x="3287496" y="1384995"/>
            <a:ext cx="5617008" cy="1069872"/>
            <a:chOff x="335924" y="3791377"/>
            <a:chExt cx="5617008" cy="10698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4E168B-5DF0-4014-9108-7DCB152AB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" t="58342" r="51201" b="17029"/>
            <a:stretch/>
          </p:blipFill>
          <p:spPr>
            <a:xfrm>
              <a:off x="335924" y="3791377"/>
              <a:ext cx="5617008" cy="106987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852501-405B-455C-B4B0-5563C5FE460F}"/>
                </a:ext>
              </a:extLst>
            </p:cNvPr>
            <p:cNvSpPr/>
            <p:nvPr/>
          </p:nvSpPr>
          <p:spPr>
            <a:xfrm>
              <a:off x="335924" y="3791377"/>
              <a:ext cx="5617007" cy="106987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C17710-E137-40E8-B076-5190CE9A41EE}"/>
              </a:ext>
            </a:extLst>
          </p:cNvPr>
          <p:cNvSpPr txBox="1"/>
          <p:nvPr/>
        </p:nvSpPr>
        <p:spPr>
          <a:xfrm>
            <a:off x="0" y="245486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체감 </a:t>
            </a:r>
            <a:r>
              <a:rPr lang="en-US" altLang="ko-KR" dirty="0"/>
              <a:t>: </a:t>
            </a:r>
            <a:r>
              <a:rPr lang="ko-KR" altLang="en-US" dirty="0"/>
              <a:t>몸으로 어떤 감각을 느낌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1. </a:t>
            </a:r>
            <a:r>
              <a:rPr lang="ko-KR" altLang="en-US" dirty="0"/>
              <a:t>다양한 정보분석의 방법을 </a:t>
            </a:r>
            <a:r>
              <a:rPr lang="en-US" altLang="ko-KR" dirty="0"/>
              <a:t>‘</a:t>
            </a:r>
            <a:r>
              <a:rPr lang="ko-KR" altLang="en-US" dirty="0"/>
              <a:t>체감</a:t>
            </a:r>
            <a:r>
              <a:rPr lang="en-US" altLang="ko-KR" dirty="0"/>
              <a:t>’</a:t>
            </a:r>
            <a:r>
              <a:rPr lang="ko-KR" altLang="en-US" dirty="0"/>
              <a:t>하는 지로 구분하는 것이 올바른 지에 대한 문제점</a:t>
            </a:r>
            <a:endParaRPr lang="en-US" altLang="ko-KR" dirty="0"/>
          </a:p>
          <a:p>
            <a:r>
              <a:rPr lang="en-US" altLang="ko-KR" dirty="0"/>
              <a:t>	2. ‘</a:t>
            </a:r>
            <a:r>
              <a:rPr lang="ko-KR" altLang="en-US" dirty="0"/>
              <a:t>체감</a:t>
            </a:r>
            <a:r>
              <a:rPr lang="en-US" altLang="ko-KR" dirty="0"/>
              <a:t>’</a:t>
            </a:r>
            <a:r>
              <a:rPr lang="ko-KR" altLang="en-US" dirty="0"/>
              <a:t>의 의미가 명확하지 않다는 문제점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0D96A-AAFA-47E9-AABE-4C7C7BB1C2B0}"/>
              </a:ext>
            </a:extLst>
          </p:cNvPr>
          <p:cNvSpPr txBox="1"/>
          <p:nvPr/>
        </p:nvSpPr>
        <p:spPr>
          <a:xfrm>
            <a:off x="0" y="5473005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/>
              <a:t>저작권법 전부개정법률안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도종환 의원 대표 발의</a:t>
            </a:r>
            <a:r>
              <a:rPr lang="en-US" altLang="ko-KR" sz="2400" b="1" dirty="0"/>
              <a:t>)(2021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월 </a:t>
            </a:r>
            <a:r>
              <a:rPr lang="en-US" altLang="ko-KR" sz="2400" b="1" dirty="0"/>
              <a:t>15</a:t>
            </a:r>
            <a:r>
              <a:rPr lang="ko-KR" altLang="en-US" sz="2400" b="1" dirty="0"/>
              <a:t>일자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제</a:t>
            </a:r>
            <a:r>
              <a:rPr lang="en-US" altLang="ko-KR" sz="2400" b="1" dirty="0"/>
              <a:t>43</a:t>
            </a:r>
            <a:r>
              <a:rPr lang="ko-KR" altLang="en-US" sz="2400" b="1" dirty="0"/>
              <a:t>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D3D04B-ACF7-46E7-8C0D-0CA4497CECC5}"/>
              </a:ext>
            </a:extLst>
          </p:cNvPr>
          <p:cNvCxnSpPr>
            <a:cxnSpLocks/>
            <a:stCxn id="9" idx="2"/>
            <a:endCxn id="2" idx="0"/>
          </p:cNvCxnSpPr>
          <p:nvPr/>
        </p:nvCxnSpPr>
        <p:spPr>
          <a:xfrm>
            <a:off x="6096000" y="4209193"/>
            <a:ext cx="0" cy="126381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64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저작권법 개정안</a:t>
            </a:r>
            <a:endParaRPr lang="en-US" altLang="ko-KR" sz="28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B3251B-D3ED-43EB-B289-57ADB7BAB767}"/>
              </a:ext>
            </a:extLst>
          </p:cNvPr>
          <p:cNvGrpSpPr/>
          <p:nvPr/>
        </p:nvGrpSpPr>
        <p:grpSpPr>
          <a:xfrm>
            <a:off x="2603229" y="1280238"/>
            <a:ext cx="6985542" cy="4297524"/>
            <a:chOff x="6114638" y="2196581"/>
            <a:chExt cx="5781892" cy="358822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DB2BC15-B293-4069-8C44-7601033E6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638" y="2196581"/>
              <a:ext cx="5781892" cy="35882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5F6845-040F-4F3D-A06E-2EAC702BE704}"/>
                </a:ext>
              </a:extLst>
            </p:cNvPr>
            <p:cNvSpPr/>
            <p:nvPr/>
          </p:nvSpPr>
          <p:spPr>
            <a:xfrm>
              <a:off x="6291942" y="3352800"/>
              <a:ext cx="5604588" cy="7899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634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저작권법 개정안</a:t>
            </a:r>
            <a:endParaRPr lang="en-US" altLang="ko-KR" sz="2800" dirty="0"/>
          </a:p>
          <a:p>
            <a:endParaRPr lang="en-US" altLang="ko-KR" sz="28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B3251B-D3ED-43EB-B289-57ADB7BAB767}"/>
              </a:ext>
            </a:extLst>
          </p:cNvPr>
          <p:cNvGrpSpPr/>
          <p:nvPr/>
        </p:nvGrpSpPr>
        <p:grpSpPr>
          <a:xfrm>
            <a:off x="2710336" y="1384995"/>
            <a:ext cx="6771328" cy="946155"/>
            <a:chOff x="6291942" y="3352800"/>
            <a:chExt cx="5604588" cy="78999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DB2BC15-B293-4069-8C44-7601033E6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7" t="32223" b="45761"/>
            <a:stretch/>
          </p:blipFill>
          <p:spPr>
            <a:xfrm>
              <a:off x="6291942" y="3352801"/>
              <a:ext cx="5604588" cy="78999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5F6845-040F-4F3D-A06E-2EAC702BE704}"/>
                </a:ext>
              </a:extLst>
            </p:cNvPr>
            <p:cNvSpPr/>
            <p:nvPr/>
          </p:nvSpPr>
          <p:spPr>
            <a:xfrm>
              <a:off x="6291942" y="3352800"/>
              <a:ext cx="5604588" cy="7899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128FD3-2FC2-40A5-9384-E8A04579AA1C}"/>
              </a:ext>
            </a:extLst>
          </p:cNvPr>
          <p:cNvSpPr txBox="1"/>
          <p:nvPr/>
        </p:nvSpPr>
        <p:spPr>
          <a:xfrm>
            <a:off x="0" y="2331149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향유 </a:t>
            </a:r>
            <a:r>
              <a:rPr lang="en-US" altLang="ko-KR" dirty="0"/>
              <a:t>: </a:t>
            </a:r>
            <a:r>
              <a:rPr lang="ko-KR" altLang="en-US" dirty="0"/>
              <a:t>누리어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1. ‘</a:t>
            </a:r>
            <a:r>
              <a:rPr lang="ko-KR" altLang="en-US" dirty="0"/>
              <a:t>향유</a:t>
            </a:r>
            <a:r>
              <a:rPr lang="en-US" altLang="ko-KR" dirty="0"/>
              <a:t>’</a:t>
            </a:r>
            <a:r>
              <a:rPr lang="ko-KR" altLang="en-US" dirty="0"/>
              <a:t>라는 표현의 구체적인 의미를 알기 어렵다는 문제점</a:t>
            </a:r>
            <a:endParaRPr lang="en-US" altLang="ko-KR" dirty="0"/>
          </a:p>
          <a:p>
            <a:r>
              <a:rPr lang="en-US" altLang="ko-KR" dirty="0"/>
              <a:t>	2. </a:t>
            </a:r>
            <a:r>
              <a:rPr lang="ko-KR" altLang="en-US" dirty="0"/>
              <a:t>예술적 저작물이 아닌 경우에는 </a:t>
            </a:r>
            <a:r>
              <a:rPr lang="en-US" altLang="ko-KR" dirty="0"/>
              <a:t>‘</a:t>
            </a:r>
            <a:r>
              <a:rPr lang="ko-KR" altLang="en-US" dirty="0"/>
              <a:t>향유</a:t>
            </a:r>
            <a:r>
              <a:rPr lang="en-US" altLang="ko-KR" dirty="0"/>
              <a:t>’</a:t>
            </a:r>
            <a:r>
              <a:rPr lang="ko-KR" altLang="en-US" dirty="0"/>
              <a:t>에 해당하는지 알기 어렵다는 문제점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1F67-1607-40A4-B375-2DAFA85A321C}"/>
              </a:ext>
            </a:extLst>
          </p:cNvPr>
          <p:cNvSpPr txBox="1"/>
          <p:nvPr/>
        </p:nvSpPr>
        <p:spPr>
          <a:xfrm>
            <a:off x="0" y="5288339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/>
              <a:t>일본 저작권법 제</a:t>
            </a:r>
            <a:r>
              <a:rPr lang="en-US" altLang="ko-KR" sz="2400" b="1" dirty="0"/>
              <a:t>30</a:t>
            </a:r>
            <a:r>
              <a:rPr lang="ko-KR" altLang="en-US" sz="2400" b="1" dirty="0"/>
              <a:t>조의</a:t>
            </a:r>
            <a:r>
              <a:rPr lang="en-US" altLang="ko-KR" sz="2400" b="1" dirty="0"/>
              <a:t>4</a:t>
            </a:r>
          </a:p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저작물에 표현된 사상 또는 감정의 향수를 목적으로 하지 않는 이용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17B1FD0-394C-4384-BCC7-0531575967CD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085475"/>
            <a:ext cx="0" cy="120286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28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저작권법 개정안</a:t>
            </a:r>
            <a:endParaRPr lang="en-US" altLang="ko-KR" sz="2800" dirty="0"/>
          </a:p>
          <a:p>
            <a:endParaRPr lang="en-US" altLang="ko-KR" sz="2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AC3C75-E891-4BB4-B89E-C44F5CB1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2" y="1468238"/>
            <a:ext cx="6687483" cy="35152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559B0-4986-4A9F-8ED4-C04C4452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87" y="1253896"/>
            <a:ext cx="6744641" cy="39439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AB6235-A9E5-4407-ADCA-D7BA09F9F4C9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https://ko.dict.naver.com/#/entry/koko/2a687ea58f4945ea8b48af7854749c70, https://ja.dict.naver.com/#/entry/jako/2607b66c4ef449db8f5f9c0001588545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25083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  <a:endParaRPr lang="en-US" altLang="ko-KR" sz="2800" dirty="0"/>
          </a:p>
          <a:p>
            <a:r>
              <a:rPr lang="en-US" altLang="ko-KR" sz="2800" dirty="0"/>
              <a:t>  2. </a:t>
            </a:r>
            <a:r>
              <a:rPr lang="ko-KR" altLang="en-US" sz="2800" dirty="0"/>
              <a:t>일본 저작권법 제</a:t>
            </a:r>
            <a:r>
              <a:rPr lang="en-US" altLang="ko-KR" sz="2800" dirty="0"/>
              <a:t>30</a:t>
            </a:r>
            <a:r>
              <a:rPr lang="ko-KR" altLang="en-US" sz="2800" dirty="0"/>
              <a:t>조의</a:t>
            </a:r>
            <a:r>
              <a:rPr lang="en-US" altLang="ko-KR" sz="2800" dirty="0"/>
              <a:t>4</a:t>
            </a:r>
            <a:r>
              <a:rPr lang="ko-KR" altLang="en-US" sz="2800" dirty="0"/>
              <a:t>의 ‘향수</a:t>
            </a:r>
            <a:r>
              <a:rPr lang="en-US" altLang="ko-KR" sz="2800" dirty="0"/>
              <a:t>(</a:t>
            </a:r>
            <a:r>
              <a:rPr lang="ko-KR" altLang="en-US" sz="2800" dirty="0"/>
              <a:t>享受</a:t>
            </a:r>
            <a:r>
              <a:rPr lang="en-US" altLang="ko-KR" sz="2800" dirty="0"/>
              <a:t>)’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3FB468-0953-41D9-9889-32FD1802E789}"/>
              </a:ext>
            </a:extLst>
          </p:cNvPr>
          <p:cNvGrpSpPr/>
          <p:nvPr/>
        </p:nvGrpSpPr>
        <p:grpSpPr>
          <a:xfrm>
            <a:off x="427653" y="1720839"/>
            <a:ext cx="11336694" cy="3416321"/>
            <a:chOff x="427653" y="1720839"/>
            <a:chExt cx="11336694" cy="34163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38B4DF-F96B-4044-80A5-335D8A64EDB2}"/>
                </a:ext>
              </a:extLst>
            </p:cNvPr>
            <p:cNvSpPr txBox="1"/>
            <p:nvPr/>
          </p:nvSpPr>
          <p:spPr>
            <a:xfrm>
              <a:off x="427653" y="1720840"/>
              <a:ext cx="1133669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저작물은 다음의 경우 또는 기타 해당 저작물에 표현된 사상 또는 감정을 자신이 향수</a:t>
              </a:r>
              <a:r>
                <a:rPr lang="en-US" altLang="ko-KR" dirty="0"/>
                <a:t>(</a:t>
              </a:r>
              <a:r>
                <a:rPr lang="ko-KR" altLang="en-US" dirty="0"/>
                <a:t>享受</a:t>
              </a:r>
              <a:r>
                <a:rPr lang="en-US" altLang="ko-KR" dirty="0"/>
                <a:t>)</a:t>
              </a:r>
              <a:r>
                <a:rPr lang="ko-KR" altLang="en-US" dirty="0"/>
                <a:t>하거나 타인에게 향수하도록 하는 것을 목적으로 하지 않는 경우에는 필요하다고 인정되는 한에서 어떠한 방법으로든지 이용할 수 있다</a:t>
              </a:r>
              <a:r>
                <a:rPr lang="en-US" altLang="ko-KR" dirty="0"/>
                <a:t>. </a:t>
              </a:r>
              <a:r>
                <a:rPr lang="ko-KR" altLang="en-US" dirty="0"/>
                <a:t>다만 해당 저작물의 종류 및 용도와 해당 이용 형태에 비추어 저작권자의 이익을 부당하게 침해하는 경우에는 그러하지 아니하다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en-US" altLang="ko-KR" dirty="0"/>
                <a:t>1. </a:t>
              </a:r>
              <a:r>
                <a:rPr lang="ko-KR" altLang="en-US" dirty="0"/>
                <a:t>저작물의 녹음</a:t>
              </a:r>
              <a:r>
                <a:rPr lang="en-US" altLang="ko-KR" dirty="0"/>
                <a:t>, </a:t>
              </a:r>
              <a:r>
                <a:rPr lang="ko-KR" altLang="en-US" dirty="0"/>
                <a:t>녹화 기타 이용에 관한 기술의 개발 또는 실용화를 위한 시험의 용도로 제공하는 경우</a:t>
              </a:r>
            </a:p>
            <a:p>
              <a:r>
                <a:rPr lang="en-US" altLang="ko-KR" dirty="0"/>
                <a:t>2. </a:t>
              </a:r>
              <a:r>
                <a:rPr lang="ko-KR" altLang="en-US" dirty="0"/>
                <a:t>정보해석</a:t>
              </a:r>
              <a:r>
                <a:rPr lang="en-US" altLang="ko-KR" dirty="0"/>
                <a:t>(</a:t>
              </a:r>
              <a:r>
                <a:rPr lang="ko-KR" altLang="en-US" dirty="0"/>
                <a:t>다수의 저작물 또는 기타 대량의 정보로부터 해당 정보를 구성하는 언어</a:t>
              </a:r>
              <a:r>
                <a:rPr lang="en-US" altLang="ko-KR" dirty="0"/>
                <a:t>, </a:t>
              </a:r>
              <a:r>
                <a:rPr lang="ko-KR" altLang="en-US" dirty="0"/>
                <a:t>음</a:t>
              </a:r>
              <a:r>
                <a:rPr lang="en-US" altLang="ko-KR" dirty="0"/>
                <a:t>, </a:t>
              </a:r>
              <a:r>
                <a:rPr lang="ko-KR" altLang="en-US" dirty="0"/>
                <a:t>영상 기타 요소에 관한 정보를 추출</a:t>
              </a:r>
              <a:r>
                <a:rPr lang="en-US" altLang="ko-KR" dirty="0"/>
                <a:t>, </a:t>
              </a:r>
              <a:r>
                <a:rPr lang="ko-KR" altLang="en-US" dirty="0"/>
                <a:t>비교</a:t>
              </a:r>
              <a:r>
                <a:rPr lang="en-US" altLang="ko-KR" dirty="0"/>
                <a:t>, </a:t>
              </a:r>
              <a:r>
                <a:rPr lang="ko-KR" altLang="en-US" dirty="0"/>
                <a:t>분류</a:t>
              </a:r>
              <a:r>
                <a:rPr lang="en-US" altLang="ko-KR" dirty="0"/>
                <a:t>, </a:t>
              </a:r>
              <a:r>
                <a:rPr lang="ko-KR" altLang="en-US" dirty="0"/>
                <a:t>기타 해석</a:t>
              </a:r>
              <a:r>
                <a:rPr lang="en-US" altLang="ko-KR" dirty="0"/>
                <a:t>(</a:t>
              </a:r>
              <a:r>
                <a:rPr lang="ko-KR" altLang="en-US" dirty="0"/>
                <a:t>분석</a:t>
              </a:r>
              <a:r>
                <a:rPr lang="en-US" altLang="ko-KR" dirty="0"/>
                <a:t>)</a:t>
              </a:r>
              <a:r>
                <a:rPr lang="ko-KR" altLang="en-US" dirty="0"/>
                <a:t>을 실시하는 것을 말한다</a:t>
              </a:r>
              <a:r>
                <a:rPr lang="en-US" altLang="ko-KR" dirty="0"/>
                <a:t>. </a:t>
              </a:r>
              <a:r>
                <a:rPr lang="ko-KR" altLang="en-US" dirty="0"/>
                <a:t>제</a:t>
              </a:r>
              <a:r>
                <a:rPr lang="en-US" altLang="ko-KR" dirty="0"/>
                <a:t>47</a:t>
              </a:r>
              <a:r>
                <a:rPr lang="ko-KR" altLang="en-US" dirty="0"/>
                <a:t>조의</a:t>
              </a:r>
              <a:r>
                <a:rPr lang="en-US" altLang="ko-KR" dirty="0"/>
                <a:t>5 </a:t>
              </a:r>
              <a:r>
                <a:rPr lang="ko-KR" altLang="en-US" dirty="0"/>
                <a:t>제</a:t>
              </a:r>
              <a:r>
                <a:rPr lang="en-US" altLang="ko-KR" dirty="0"/>
                <a:t>1</a:t>
              </a:r>
              <a:r>
                <a:rPr lang="ko-KR" altLang="en-US" dirty="0"/>
                <a:t>항 제</a:t>
              </a:r>
              <a:r>
                <a:rPr lang="en-US" altLang="ko-KR" dirty="0"/>
                <a:t>2</a:t>
              </a:r>
              <a:r>
                <a:rPr lang="ko-KR" altLang="en-US" dirty="0"/>
                <a:t>호와 같다</a:t>
              </a:r>
              <a:r>
                <a:rPr lang="en-US" altLang="ko-KR" dirty="0"/>
                <a:t>)</a:t>
              </a:r>
              <a:r>
                <a:rPr lang="ko-KR" altLang="en-US" dirty="0"/>
                <a:t>의 용도로 제공하는 경우</a:t>
              </a:r>
            </a:p>
            <a:p>
              <a:r>
                <a:rPr lang="en-US" altLang="ko-KR" dirty="0"/>
                <a:t>3. </a:t>
              </a:r>
              <a:r>
                <a:rPr lang="ko-KR" altLang="en-US" dirty="0"/>
                <a:t>앞의 제</a:t>
              </a:r>
              <a:r>
                <a:rPr lang="en-US" altLang="ko-KR" dirty="0"/>
                <a:t>1</a:t>
              </a:r>
              <a:r>
                <a:rPr lang="ko-KR" altLang="en-US" dirty="0"/>
                <a:t>호와 제</a:t>
              </a:r>
              <a:r>
                <a:rPr lang="en-US" altLang="ko-KR" dirty="0"/>
                <a:t>2</a:t>
              </a:r>
              <a:r>
                <a:rPr lang="ko-KR" altLang="en-US" dirty="0"/>
                <a:t>호의 경우 이외에 저작물의 표현에 대해 인간의 지각에 의한 인식을 수반하지 않고 해당 저작물을 컴퓨터에 의한 정보처리 과정에서 이용 또는 그 밖의 이용</a:t>
              </a:r>
              <a:r>
                <a:rPr lang="en-US" altLang="ko-KR" dirty="0"/>
                <a:t>(</a:t>
              </a:r>
              <a:r>
                <a:rPr lang="ko-KR" altLang="en-US" dirty="0"/>
                <a:t>프로그램저작물에 있어서는 해당 저작물의 컴퓨터에서의 실행을 제외한다</a:t>
              </a:r>
              <a:r>
                <a:rPr lang="en-US" altLang="ko-KR" dirty="0"/>
                <a:t>)</a:t>
              </a:r>
              <a:r>
                <a:rPr lang="ko-KR" altLang="en-US" dirty="0"/>
                <a:t>에 제공하는 경우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0B9BDA-D8C2-4D8A-83A2-01741F86345D}"/>
                </a:ext>
              </a:extLst>
            </p:cNvPr>
            <p:cNvSpPr/>
            <p:nvPr/>
          </p:nvSpPr>
          <p:spPr>
            <a:xfrm>
              <a:off x="427653" y="1720839"/>
              <a:ext cx="11336694" cy="64913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256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  <a:endParaRPr lang="en-US" altLang="ko-KR" sz="2800" dirty="0"/>
          </a:p>
          <a:p>
            <a:r>
              <a:rPr lang="en-US" altLang="ko-KR" sz="2800" dirty="0"/>
              <a:t>  2. </a:t>
            </a:r>
            <a:r>
              <a:rPr lang="ko-KR" altLang="en-US" sz="2800" dirty="0"/>
              <a:t>일본 저작권법 제</a:t>
            </a:r>
            <a:r>
              <a:rPr lang="en-US" altLang="ko-KR" sz="2800" dirty="0"/>
              <a:t>30</a:t>
            </a:r>
            <a:r>
              <a:rPr lang="ko-KR" altLang="en-US" sz="2800" dirty="0"/>
              <a:t>조의</a:t>
            </a:r>
            <a:r>
              <a:rPr lang="en-US" altLang="ko-KR" sz="2800" dirty="0"/>
              <a:t>4</a:t>
            </a:r>
            <a:r>
              <a:rPr lang="ko-KR" altLang="en-US" sz="2800" dirty="0"/>
              <a:t>의 ‘향수</a:t>
            </a:r>
            <a:r>
              <a:rPr lang="en-US" altLang="ko-KR" sz="2800" dirty="0"/>
              <a:t>(</a:t>
            </a:r>
            <a:r>
              <a:rPr lang="ko-KR" altLang="en-US" sz="2800" dirty="0"/>
              <a:t>享受</a:t>
            </a:r>
            <a:r>
              <a:rPr lang="en-US" altLang="ko-KR" sz="2800" dirty="0"/>
              <a:t>)’</a:t>
            </a:r>
          </a:p>
          <a:p>
            <a:endParaRPr lang="en-US" altLang="ko-KR" sz="28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3FB468-0953-41D9-9889-32FD1802E789}"/>
              </a:ext>
            </a:extLst>
          </p:cNvPr>
          <p:cNvGrpSpPr/>
          <p:nvPr/>
        </p:nvGrpSpPr>
        <p:grpSpPr>
          <a:xfrm>
            <a:off x="427653" y="1384995"/>
            <a:ext cx="11336694" cy="649137"/>
            <a:chOff x="427653" y="1720839"/>
            <a:chExt cx="11336694" cy="6491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38B4DF-F96B-4044-80A5-335D8A64EDB2}"/>
                </a:ext>
              </a:extLst>
            </p:cNvPr>
            <p:cNvSpPr txBox="1"/>
            <p:nvPr/>
          </p:nvSpPr>
          <p:spPr>
            <a:xfrm>
              <a:off x="427653" y="1720840"/>
              <a:ext cx="113366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저작물은 다음의 경우 또는 기타 해당 저작물에 표현된 사상 또는 감정을 자신이 향수</a:t>
              </a:r>
              <a:r>
                <a:rPr lang="en-US" altLang="ko-KR" dirty="0"/>
                <a:t>(</a:t>
              </a:r>
              <a:r>
                <a:rPr lang="ko-KR" altLang="en-US" dirty="0"/>
                <a:t>享受</a:t>
              </a:r>
              <a:r>
                <a:rPr lang="en-US" altLang="ko-KR" dirty="0"/>
                <a:t>)</a:t>
              </a:r>
              <a:r>
                <a:rPr lang="ko-KR" altLang="en-US" dirty="0"/>
                <a:t>하거나 타인에게 향수하도록 하는 것을 목적으로 하지 않는 경우에는 필요하다고 인정되는 한에서 어떠한 방법으로든지 이용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0B9BDA-D8C2-4D8A-83A2-01741F86345D}"/>
                </a:ext>
              </a:extLst>
            </p:cNvPr>
            <p:cNvSpPr/>
            <p:nvPr/>
          </p:nvSpPr>
          <p:spPr>
            <a:xfrm>
              <a:off x="427653" y="1720839"/>
              <a:ext cx="11336694" cy="64913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4B506C-AA65-4B7F-96A7-685152B0E833}"/>
              </a:ext>
            </a:extLst>
          </p:cNvPr>
          <p:cNvSpPr txBox="1"/>
          <p:nvPr/>
        </p:nvSpPr>
        <p:spPr>
          <a:xfrm>
            <a:off x="0" y="203132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향수 </a:t>
            </a:r>
            <a:r>
              <a:rPr lang="en-US" altLang="ko-KR" dirty="0"/>
              <a:t>: </a:t>
            </a:r>
            <a:r>
              <a:rPr lang="ko-KR" altLang="en-US" dirty="0"/>
              <a:t>받아들여 누림</a:t>
            </a:r>
            <a:r>
              <a:rPr lang="en-US" altLang="ko-KR" dirty="0"/>
              <a:t>;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예술의 아름다움을 음미</a:t>
            </a:r>
            <a:r>
              <a:rPr lang="en-US" altLang="ko-KR" dirty="0"/>
              <a:t>(</a:t>
            </a:r>
            <a:r>
              <a:rPr lang="ko-KR" altLang="en-US" dirty="0"/>
              <a:t>吟味</a:t>
            </a:r>
            <a:r>
              <a:rPr lang="en-US" altLang="ko-KR" dirty="0"/>
              <a:t>)</a:t>
            </a:r>
            <a:r>
              <a:rPr lang="ko-KR" altLang="en-US" dirty="0"/>
              <a:t>하며 즐김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	1. </a:t>
            </a:r>
            <a:r>
              <a:rPr lang="ko-KR" altLang="en-US" dirty="0"/>
              <a:t>저작물의 이용을 통해 이용자의 지적・정신적 욕구를 만족시키는 행위인지를 판단한다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2. </a:t>
            </a:r>
            <a:r>
              <a:rPr lang="ko-KR" altLang="en-US" dirty="0"/>
              <a:t>향수가 주된 목적이 아니더라도 부수적으로 향수를 목적으로 하는 행위인지를 판단한다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3. </a:t>
            </a:r>
            <a:r>
              <a:rPr lang="ko-KR" altLang="en-US" dirty="0"/>
              <a:t>행위자의 주장 외에도</a:t>
            </a:r>
            <a:r>
              <a:rPr lang="en-US" altLang="ko-KR" dirty="0"/>
              <a:t>, </a:t>
            </a:r>
            <a:r>
              <a:rPr lang="ko-KR" altLang="en-US" dirty="0"/>
              <a:t>이용행위의 형태나 경위 등의 객관적</a:t>
            </a:r>
            <a:r>
              <a:rPr lang="en-US" altLang="ko-KR" dirty="0"/>
              <a:t>,</a:t>
            </a:r>
            <a:r>
              <a:rPr lang="ko-KR" altLang="en-US" dirty="0"/>
              <a:t> 외형적인 상황도 포함하여 판단한다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BFDC0-DEAE-43E9-B501-FFBBAD1FC8D5}"/>
              </a:ext>
            </a:extLst>
          </p:cNvPr>
          <p:cNvSpPr txBox="1"/>
          <p:nvPr/>
        </p:nvSpPr>
        <p:spPr>
          <a:xfrm>
            <a:off x="0" y="5473005"/>
            <a:ext cx="1219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/>
              <a:t>해석에 어려움을 인지한 일본 문화청은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사례집을 제공하여 해석에 도움을 주었다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44D067C-34BA-4E6F-95F4-C157B700E2C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96000" y="3785653"/>
            <a:ext cx="0" cy="1687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083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  <a:endParaRPr lang="en-US" altLang="ko-KR" sz="2800" dirty="0"/>
          </a:p>
          <a:p>
            <a:r>
              <a:rPr lang="en-US" altLang="ko-KR" sz="2800" dirty="0"/>
              <a:t>  2. </a:t>
            </a:r>
            <a:r>
              <a:rPr lang="ko-KR" altLang="en-US" sz="2800" dirty="0"/>
              <a:t>일본 저작권법 제</a:t>
            </a:r>
            <a:r>
              <a:rPr lang="en-US" altLang="ko-KR" sz="2800" dirty="0"/>
              <a:t>30</a:t>
            </a:r>
            <a:r>
              <a:rPr lang="ko-KR" altLang="en-US" sz="2800" dirty="0"/>
              <a:t>조의</a:t>
            </a:r>
            <a:r>
              <a:rPr lang="en-US" altLang="ko-KR" sz="2800" dirty="0"/>
              <a:t>4</a:t>
            </a:r>
            <a:r>
              <a:rPr lang="ko-KR" altLang="en-US" sz="2800" dirty="0"/>
              <a:t>의 ‘향수</a:t>
            </a:r>
            <a:r>
              <a:rPr lang="en-US" altLang="ko-KR" sz="2800" dirty="0"/>
              <a:t>(</a:t>
            </a:r>
            <a:r>
              <a:rPr lang="ko-KR" altLang="en-US" sz="2800" dirty="0"/>
              <a:t>享受</a:t>
            </a:r>
            <a:r>
              <a:rPr lang="en-US" altLang="ko-KR" sz="2800" dirty="0"/>
              <a:t>)’</a:t>
            </a:r>
          </a:p>
          <a:p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E2924-F9EB-4584-B222-FF74F00C90DF}"/>
              </a:ext>
            </a:extLst>
          </p:cNvPr>
          <p:cNvSpPr txBox="1"/>
          <p:nvPr/>
        </p:nvSpPr>
        <p:spPr>
          <a:xfrm>
            <a:off x="0" y="1754326"/>
            <a:ext cx="121920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dirty="0"/>
              <a:t>	</a:t>
            </a:r>
            <a:r>
              <a:rPr lang="ko-KR" altLang="en-US" sz="2400" b="1" dirty="0"/>
              <a:t>저작물에 표현된 사상 또는 감정의 향수를 목적으로 하지 않는 이용 사례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B4D0B-2964-4169-B732-76977BFE02A6}"/>
              </a:ext>
            </a:extLst>
          </p:cNvPr>
          <p:cNvSpPr txBox="1"/>
          <p:nvPr/>
        </p:nvSpPr>
        <p:spPr>
          <a:xfrm>
            <a:off x="0" y="2585323"/>
            <a:ext cx="10888824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/>
              <a:t>	1. </a:t>
            </a:r>
            <a:r>
              <a:rPr lang="ko-KR" altLang="en-US" sz="2400" dirty="0"/>
              <a:t>녹화 기술의 개발 과정에 있어서</a:t>
            </a:r>
            <a:r>
              <a:rPr lang="en-US" altLang="ko-KR" sz="2400" dirty="0"/>
              <a:t>, </a:t>
            </a:r>
            <a:r>
              <a:rPr lang="ko-KR" altLang="en-US" sz="2400" dirty="0"/>
              <a:t>녹화가 정확하게 되고 있는지를 확</a:t>
            </a:r>
            <a:r>
              <a:rPr lang="en-US" altLang="ko-KR" sz="2400" dirty="0"/>
              <a:t>	</a:t>
            </a:r>
            <a:r>
              <a:rPr lang="ko-KR" altLang="en-US" sz="2400" dirty="0"/>
              <a:t>인하기 위해서 방송 프로그램을 보는 행위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	2. </a:t>
            </a:r>
            <a:r>
              <a:rPr lang="ko-KR" altLang="en-US" sz="2400" dirty="0"/>
              <a:t>미술품의 복제에 적합한 카메라나 프린터를 개발하기 위해 미술품을 </a:t>
            </a:r>
            <a:r>
              <a:rPr lang="en-US" altLang="ko-KR" sz="2400" dirty="0"/>
              <a:t>	</a:t>
            </a:r>
            <a:r>
              <a:rPr lang="ko-KR" altLang="en-US" sz="2400" dirty="0"/>
              <a:t>시험적으로 복제하는 행위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	3. </a:t>
            </a:r>
            <a:r>
              <a:rPr lang="ko-KR" altLang="en-US" sz="2400" dirty="0"/>
              <a:t>서적이나 자료 등의 문장 중에 키워드가 존재하는지를 검색하기 위해</a:t>
            </a:r>
            <a:r>
              <a:rPr lang="en-US" altLang="ko-KR" sz="2400" dirty="0"/>
              <a:t>	</a:t>
            </a:r>
            <a:r>
              <a:rPr lang="ko-KR" altLang="en-US" sz="2400" dirty="0"/>
              <a:t>서 서적이나 자료 등을 복제하는 행위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4940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  <a:endParaRPr lang="en-US" altLang="ko-KR" sz="2800" dirty="0"/>
          </a:p>
          <a:p>
            <a:r>
              <a:rPr lang="en-US" altLang="ko-KR" sz="2800" dirty="0"/>
              <a:t>  2. </a:t>
            </a:r>
            <a:r>
              <a:rPr lang="ko-KR" altLang="en-US" sz="2800" dirty="0"/>
              <a:t>일본 저작권법 제</a:t>
            </a:r>
            <a:r>
              <a:rPr lang="en-US" altLang="ko-KR" sz="2800" dirty="0"/>
              <a:t>30</a:t>
            </a:r>
            <a:r>
              <a:rPr lang="ko-KR" altLang="en-US" sz="2800" dirty="0"/>
              <a:t>조의</a:t>
            </a:r>
            <a:r>
              <a:rPr lang="en-US" altLang="ko-KR" sz="2800" dirty="0"/>
              <a:t>4</a:t>
            </a:r>
            <a:r>
              <a:rPr lang="ko-KR" altLang="en-US" sz="2800" dirty="0"/>
              <a:t>의 ‘향수</a:t>
            </a:r>
            <a:r>
              <a:rPr lang="en-US" altLang="ko-KR" sz="2800" dirty="0"/>
              <a:t>(</a:t>
            </a:r>
            <a:r>
              <a:rPr lang="ko-KR" altLang="en-US" sz="2800" dirty="0"/>
              <a:t>享受</a:t>
            </a:r>
            <a:r>
              <a:rPr lang="en-US" altLang="ko-KR" sz="2800" dirty="0"/>
              <a:t>)’</a:t>
            </a:r>
          </a:p>
          <a:p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E2924-F9EB-4584-B222-FF74F00C90DF}"/>
              </a:ext>
            </a:extLst>
          </p:cNvPr>
          <p:cNvSpPr txBox="1"/>
          <p:nvPr/>
        </p:nvSpPr>
        <p:spPr>
          <a:xfrm>
            <a:off x="0" y="1754326"/>
            <a:ext cx="121920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dirty="0"/>
              <a:t>	</a:t>
            </a:r>
            <a:r>
              <a:rPr lang="ko-KR" altLang="en-US" sz="2400" b="1" dirty="0"/>
              <a:t>저작물에 표현된 사상 또는 감정의 향수를 목적으로 하는 이용 사례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B4D0B-2964-4169-B732-76977BFE02A6}"/>
              </a:ext>
            </a:extLst>
          </p:cNvPr>
          <p:cNvSpPr txBox="1"/>
          <p:nvPr/>
        </p:nvSpPr>
        <p:spPr>
          <a:xfrm>
            <a:off x="0" y="2585323"/>
            <a:ext cx="10888824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/>
              <a:t>	1. </a:t>
            </a:r>
            <a:r>
              <a:rPr lang="ko-KR" altLang="en-US" sz="2400" dirty="0"/>
              <a:t>특정 장소를 촬영한 사진 등의 저작물의 표현상 본질적 특징을 느낄 </a:t>
            </a:r>
            <a:r>
              <a:rPr lang="en-US" altLang="ko-KR" sz="2400" dirty="0"/>
              <a:t>	</a:t>
            </a:r>
            <a:r>
              <a:rPr lang="ko-KR" altLang="en-US" sz="2400" dirty="0"/>
              <a:t>수 있는 형태로 </a:t>
            </a:r>
            <a:r>
              <a:rPr lang="en-US" altLang="ko-KR" sz="2400" dirty="0"/>
              <a:t>3D CG </a:t>
            </a:r>
            <a:r>
              <a:rPr lang="ko-KR" altLang="en-US" sz="2400" dirty="0"/>
              <a:t>영상을 제작하는 행위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ko-KR" altLang="en-US" sz="2400" dirty="0"/>
          </a:p>
          <a:p>
            <a:r>
              <a:rPr lang="en-US" altLang="ko-KR" sz="2400" dirty="0"/>
              <a:t>	2. </a:t>
            </a:r>
            <a:r>
              <a:rPr lang="ko-KR" altLang="en-US" sz="2400" dirty="0"/>
              <a:t>사람에게 감동을 주는 영상 표현 기술의 개발을 목적으로 많은 일반</a:t>
            </a:r>
            <a:r>
              <a:rPr lang="en-US" altLang="ko-KR" sz="2400" dirty="0"/>
              <a:t>	</a:t>
            </a:r>
            <a:r>
              <a:rPr lang="ko-KR" altLang="en-US" sz="2400" dirty="0"/>
              <a:t>인을 초대하여 영화의 시험 상영회를 여는 행위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	3. </a:t>
            </a:r>
            <a:r>
              <a:rPr lang="ko-KR" altLang="en-US" sz="2400" dirty="0"/>
              <a:t>키워드가 사용되는 서적이나 자료 등의 검색에 키워드를 포함한 본문</a:t>
            </a:r>
            <a:r>
              <a:rPr lang="en-US" altLang="ko-KR" sz="2400" dirty="0"/>
              <a:t>	</a:t>
            </a:r>
            <a:r>
              <a:rPr lang="ko-KR" altLang="en-US" sz="2400" dirty="0"/>
              <a:t>의 일부를 제공하는 행위</a:t>
            </a:r>
          </a:p>
        </p:txBody>
      </p:sp>
    </p:spTree>
    <p:extLst>
      <p:ext uri="{BB962C8B-B14F-4D97-AF65-F5344CB8AC3E}">
        <p14:creationId xmlns:p14="http://schemas.microsoft.com/office/powerpoint/2010/main" val="1250931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Ⅱ. </a:t>
            </a:r>
            <a:r>
              <a:rPr lang="ko-KR" altLang="en-US" sz="2800" dirty="0"/>
              <a:t>영리를 목적으로 하는 </a:t>
            </a:r>
            <a:r>
              <a:rPr lang="en-US" altLang="ko-KR" sz="2800" dirty="0"/>
              <a:t>TDM</a:t>
            </a:r>
            <a:r>
              <a:rPr lang="ko-KR" altLang="en-US" sz="2800" dirty="0"/>
              <a:t>에서의 면책 요건</a:t>
            </a:r>
            <a:endParaRPr lang="en-US" altLang="ko-KR" sz="2800" dirty="0"/>
          </a:p>
          <a:p>
            <a:r>
              <a:rPr lang="en-US" altLang="ko-KR" sz="2800" dirty="0"/>
              <a:t>  3. </a:t>
            </a:r>
            <a:r>
              <a:rPr lang="ko-KR" altLang="en-US" sz="2800" dirty="0"/>
              <a:t>소결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59699-8FA4-472D-8CD8-9140FC9EBEFB}"/>
              </a:ext>
            </a:extLst>
          </p:cNvPr>
          <p:cNvSpPr txBox="1"/>
          <p:nvPr/>
        </p:nvSpPr>
        <p:spPr>
          <a:xfrm>
            <a:off x="0" y="1905506"/>
            <a:ext cx="10888824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/>
              <a:t>	</a:t>
            </a:r>
            <a:r>
              <a:rPr lang="en-US" altLang="ko-KR" sz="2800" b="1" dirty="0"/>
              <a:t>1. </a:t>
            </a:r>
            <a:r>
              <a:rPr lang="ko-KR" altLang="en-US" sz="2800" b="1" dirty="0"/>
              <a:t>목적이 적절한지 확인해야한다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	2. </a:t>
            </a:r>
            <a:r>
              <a:rPr lang="ko-KR" altLang="en-US" sz="2800" b="1" dirty="0"/>
              <a:t>사례집의 도움을 받을 수 있다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	3. </a:t>
            </a:r>
            <a:r>
              <a:rPr lang="ko-KR" altLang="en-US" sz="2800" b="1" dirty="0"/>
              <a:t>객관적이고 외형적인 상황도 고려될 수 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14102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1. 3D-GAN</a:t>
            </a:r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개념</a:t>
            </a:r>
            <a:endParaRPr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20E903-8D5A-479F-A3ED-14B2DAC18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56" y="1135701"/>
            <a:ext cx="7833288" cy="4586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49A64F-0823-4C3A-AC0C-9C67ADCD52C4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Jiajun</a:t>
            </a:r>
            <a:r>
              <a:rPr lang="en-US" altLang="ko-KR" sz="1050" dirty="0"/>
              <a:t> Wu et al., “Learning a Probabilistic Latent Space of Object Shapes via 3D Generative-Adversarial Modeling”, </a:t>
            </a:r>
            <a:r>
              <a:rPr lang="en-US" altLang="ko-KR" sz="1050" dirty="0" err="1"/>
              <a:t>NeurIPS</a:t>
            </a:r>
            <a:r>
              <a:rPr lang="en-US" altLang="ko-KR" sz="1050" dirty="0"/>
              <a:t> 2016.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3765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필요성과 목표</a:t>
            </a:r>
            <a:endParaRPr lang="en-US" altLang="ko-KR" sz="2800" dirty="0"/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필요성</a:t>
            </a:r>
            <a:endParaRPr lang="en-US" altLang="ko-KR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AAD7AB-C683-47A5-980B-DC630390B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96" y="561575"/>
            <a:ext cx="5792008" cy="5734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D5A75-C2C9-44BC-A9EF-2B0777CC3D3B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https://namu.wiki/w/%EB%B8%94%EB%A3%A8%20%EC%8A%A4%ED%8C%9F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81105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1. 3D-GAN</a:t>
            </a:r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1) </a:t>
            </a:r>
            <a:r>
              <a:rPr lang="ko-KR" altLang="en-US" sz="2800" dirty="0"/>
              <a:t>제조</a:t>
            </a:r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CD29EC-3D4A-4A6E-9F5C-A94119DA1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4" t="10791" r="25811" b="3743"/>
          <a:stretch/>
        </p:blipFill>
        <p:spPr>
          <a:xfrm>
            <a:off x="765110" y="2081804"/>
            <a:ext cx="2401401" cy="4376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90F84-3C82-4385-A9AD-39BBDEBF70CB}"/>
              </a:ext>
            </a:extLst>
          </p:cNvPr>
          <p:cNvSpPr txBox="1"/>
          <p:nvPr/>
        </p:nvSpPr>
        <p:spPr>
          <a:xfrm>
            <a:off x="3981062" y="2931005"/>
            <a:ext cx="74458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/>
              <a:t>디자인권으로 보호할 것인지</a:t>
            </a:r>
            <a:r>
              <a:rPr lang="en-US" altLang="ko-KR" sz="2800" dirty="0"/>
              <a:t>,</a:t>
            </a:r>
          </a:p>
          <a:p>
            <a:r>
              <a:rPr lang="en-US" altLang="ko-KR" sz="2800" dirty="0"/>
              <a:t>    </a:t>
            </a:r>
            <a:r>
              <a:rPr lang="ko-KR" altLang="en-US" sz="2800" dirty="0"/>
              <a:t>저작권으로 보호할 것인지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저작물의 표현상 특징을 느낄 수 있는 상태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면책 요건 성립 불가능</a:t>
            </a:r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815108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2. Age-</a:t>
            </a:r>
            <a:r>
              <a:rPr lang="en-US" altLang="ko-KR" sz="2800" dirty="0" err="1"/>
              <a:t>cGAN</a:t>
            </a:r>
            <a:endParaRPr lang="en-US" altLang="ko-KR" sz="2800" dirty="0"/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개념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9A64F-0823-4C3A-AC0C-9C67ADCD52C4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Grigory</a:t>
            </a:r>
            <a:r>
              <a:rPr lang="en-US" altLang="ko-KR" sz="1050" dirty="0"/>
              <a:t> </a:t>
            </a:r>
            <a:r>
              <a:rPr lang="en-US" altLang="ko-KR" sz="1050" dirty="0" err="1"/>
              <a:t>Antipov</a:t>
            </a:r>
            <a:r>
              <a:rPr lang="en-US" altLang="ko-KR" sz="1050" dirty="0"/>
              <a:t> et al., “Face Aging With Conditional Generative Adversarial Networks”, ICIP 2017.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4EAF4D-447F-41E2-B96E-478A2F582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90" y="969456"/>
            <a:ext cx="7628620" cy="49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36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2. Age-</a:t>
            </a:r>
            <a:r>
              <a:rPr lang="en-US" altLang="ko-KR" sz="2800" dirty="0" err="1"/>
              <a:t>cGAN</a:t>
            </a:r>
            <a:endParaRPr lang="en-US" altLang="ko-KR" sz="2800" dirty="0"/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1) </a:t>
            </a:r>
            <a:r>
              <a:rPr lang="ko-KR" altLang="en-US" sz="2800" dirty="0"/>
              <a:t>얼굴 인식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0F84-3C82-4385-A9AD-39BBDEBF70CB}"/>
              </a:ext>
            </a:extLst>
          </p:cNvPr>
          <p:cNvSpPr txBox="1"/>
          <p:nvPr/>
        </p:nvSpPr>
        <p:spPr>
          <a:xfrm>
            <a:off x="4774164" y="2802585"/>
            <a:ext cx="7221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학습데이터로 데이터 세트가 사용된다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데이터 세트를 이용하는 경우</a:t>
            </a:r>
            <a:r>
              <a:rPr lang="en-US" altLang="ko-KR" sz="2800" dirty="0"/>
              <a:t>,</a:t>
            </a:r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그에 포함된 저작물에 저작권법이 적용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나이대별 사진을 체감하고 향유하지 않음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면책 요건 성립</a:t>
            </a:r>
            <a:endParaRPr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FC0665-8033-4222-87FB-8C98EDBF7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2" t="11622" r="2440" b="11759"/>
          <a:stretch/>
        </p:blipFill>
        <p:spPr>
          <a:xfrm>
            <a:off x="195942" y="2322245"/>
            <a:ext cx="4244874" cy="4069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D70A7B-1C37-468D-8F1B-1547B093E5C8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https://www.perfectcorp.com/ko/business/news/detail/1793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28608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2. Age-</a:t>
            </a:r>
            <a:r>
              <a:rPr lang="en-US" altLang="ko-KR" sz="2800" dirty="0" err="1"/>
              <a:t>cGAN</a:t>
            </a:r>
            <a:endParaRPr lang="en-US" altLang="ko-KR" sz="2800" dirty="0"/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2) </a:t>
            </a:r>
            <a:r>
              <a:rPr lang="ko-KR" altLang="en-US" sz="2800" dirty="0"/>
              <a:t>영화 속 시각 효과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0F84-3C82-4385-A9AD-39BBDEBF70CB}"/>
              </a:ext>
            </a:extLst>
          </p:cNvPr>
          <p:cNvSpPr txBox="1"/>
          <p:nvPr/>
        </p:nvSpPr>
        <p:spPr>
          <a:xfrm>
            <a:off x="4774164" y="2802585"/>
            <a:ext cx="7221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학습데이터로 데이터 세트가 사용된다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데이터 세트를 이용하는 경우</a:t>
            </a:r>
            <a:r>
              <a:rPr lang="en-US" altLang="ko-KR" sz="2800" dirty="0"/>
              <a:t>,</a:t>
            </a:r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그에 포함된 저작물에 저작권법이 적용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나이대별 사진을 체감하고 향유하지 않음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면책 요건 성립</a:t>
            </a:r>
            <a:endParaRPr lang="en-US" altLang="ko-KR" sz="28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C5C880-74D5-4317-8287-68E7A1B0FE73}"/>
              </a:ext>
            </a:extLst>
          </p:cNvPr>
          <p:cNvGrpSpPr/>
          <p:nvPr/>
        </p:nvGrpSpPr>
        <p:grpSpPr>
          <a:xfrm>
            <a:off x="195942" y="1889881"/>
            <a:ext cx="3255605" cy="4933950"/>
            <a:chOff x="447868" y="1966602"/>
            <a:chExt cx="3255605" cy="493395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767EDE0-6487-40E7-8574-71F52D178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609"/>
            <a:stretch/>
          </p:blipFill>
          <p:spPr>
            <a:xfrm>
              <a:off x="447868" y="1966602"/>
              <a:ext cx="3247054" cy="24669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FC1E95-12ED-4980-BDBF-36D19E6C9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03"/>
            <a:stretch/>
          </p:blipFill>
          <p:spPr>
            <a:xfrm>
              <a:off x="447868" y="4433577"/>
              <a:ext cx="3255605" cy="2466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27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3. DCGAN</a:t>
            </a:r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개념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9A64F-0823-4C3A-AC0C-9C67ADCD52C4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Alec Radford et al., “Unsupervised Representation Learning with Deep Convolutional Generative Adversarial Networks”, ICLR 2016.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0F2175-CED0-4853-B9B7-7684FF8B1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29"/>
          <a:stretch/>
        </p:blipFill>
        <p:spPr>
          <a:xfrm>
            <a:off x="2330544" y="1415620"/>
            <a:ext cx="7698864" cy="402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48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C4548A-A303-4218-A8A7-14C457B80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88" b="19051"/>
          <a:stretch/>
        </p:blipFill>
        <p:spPr>
          <a:xfrm>
            <a:off x="2242589" y="1372936"/>
            <a:ext cx="7706822" cy="4112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3. DCGAN</a:t>
            </a:r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개념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730209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3. DCGAN</a:t>
            </a:r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1) </a:t>
            </a:r>
            <a:r>
              <a:rPr lang="ko-KR" altLang="en-US" sz="2800" dirty="0"/>
              <a:t>애니메이션 캐릭터 생성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0F84-3C82-4385-A9AD-39BBDEBF70CB}"/>
              </a:ext>
            </a:extLst>
          </p:cNvPr>
          <p:cNvSpPr txBox="1"/>
          <p:nvPr/>
        </p:nvSpPr>
        <p:spPr>
          <a:xfrm>
            <a:off x="4400939" y="3082751"/>
            <a:ext cx="7221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학습데이터로 많은 캐릭터들이 사용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애니메이션 캐릭터를 학습하여</a:t>
            </a:r>
            <a:r>
              <a:rPr lang="en-US" altLang="ko-KR" sz="2800" dirty="0"/>
              <a:t>,</a:t>
            </a:r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애니메이션 캐릭터를 만들겠다는 목적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면책 요건 성립 불가능</a:t>
            </a:r>
            <a:endParaRPr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70A7B-1C37-468D-8F1B-1547B093E5C8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https://www.perfectcorp.com/ko/business/news/detail/1793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6D65FA-1DB4-43D2-9A21-85EE9FA1F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03"/>
          <a:stretch/>
        </p:blipFill>
        <p:spPr>
          <a:xfrm>
            <a:off x="569167" y="1926377"/>
            <a:ext cx="3169363" cy="45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42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3. DCGAN</a:t>
            </a:r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2) </a:t>
            </a:r>
            <a:r>
              <a:rPr lang="ko-KR" altLang="en-US" sz="2800" dirty="0"/>
              <a:t>데이터 세트 확대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0F84-3C82-4385-A9AD-39BBDEBF70CB}"/>
              </a:ext>
            </a:extLst>
          </p:cNvPr>
          <p:cNvSpPr txBox="1"/>
          <p:nvPr/>
        </p:nvSpPr>
        <p:spPr>
          <a:xfrm>
            <a:off x="6254624" y="3393783"/>
            <a:ext cx="5551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저작물의 인정보다는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   데이터베이스제작자의 권리</a:t>
            </a:r>
            <a:endParaRPr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70A7B-1C37-468D-8F1B-1547B093E5C8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https://velog.io/@cha-suyeon/Data-augmentation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EA834B-C1E0-43F4-BA81-278863F83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49" r="37295"/>
          <a:stretch/>
        </p:blipFill>
        <p:spPr>
          <a:xfrm>
            <a:off x="385661" y="2699555"/>
            <a:ext cx="5200263" cy="2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39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3. DCGAN</a:t>
            </a:r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3) </a:t>
            </a:r>
            <a:r>
              <a:rPr lang="ko-KR" altLang="en-US" sz="2800" dirty="0"/>
              <a:t>특징 </a:t>
            </a:r>
            <a:r>
              <a:rPr lang="ko-KR" altLang="en-US" sz="2800" dirty="0" err="1"/>
              <a:t>추출기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0F84-3C82-4385-A9AD-39BBDEBF70CB}"/>
              </a:ext>
            </a:extLst>
          </p:cNvPr>
          <p:cNvSpPr txBox="1"/>
          <p:nvPr/>
        </p:nvSpPr>
        <p:spPr>
          <a:xfrm>
            <a:off x="5579706" y="3870836"/>
            <a:ext cx="6379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화풍은 바깥으로 나타나지 않는 것</a:t>
            </a:r>
            <a:endParaRPr lang="en-US" altLang="ko-KR" sz="2800" dirty="0"/>
          </a:p>
          <a:p>
            <a:r>
              <a:rPr lang="ko-KR" altLang="en-US" sz="2800" dirty="0"/>
              <a:t>   </a:t>
            </a:r>
            <a:r>
              <a:rPr lang="en-US" altLang="ko-KR" sz="2800" dirty="0"/>
              <a:t>=&gt;</a:t>
            </a:r>
            <a:r>
              <a:rPr lang="ko-KR" altLang="en-US" sz="2800" dirty="0"/>
              <a:t>저작물이 아님</a:t>
            </a:r>
            <a:endParaRPr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70A7B-1C37-468D-8F1B-1547B093E5C8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https://tistory.bizsquare.info/608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85C83D-6B72-497F-AAC2-9777E4B26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8" y="2540524"/>
            <a:ext cx="5281314" cy="36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0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4. SRGAN</a:t>
            </a:r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개념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9A64F-0823-4C3A-AC0C-9C67ADCD52C4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Christian </a:t>
            </a:r>
            <a:r>
              <a:rPr lang="en-US" altLang="ko-KR" sz="1050" dirty="0" err="1"/>
              <a:t>Ledig</a:t>
            </a:r>
            <a:r>
              <a:rPr lang="en-US" altLang="ko-KR" sz="1050" dirty="0"/>
              <a:t> et al., “Photo-Realistic Single Image Super-Resolution Using a Generative Adversarial Network”, CVPR 2017.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D6E336-5FD0-40D0-AE70-2C292580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7" y="1495656"/>
            <a:ext cx="10006645" cy="386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0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필요성과 목표</a:t>
            </a:r>
            <a:endParaRPr lang="en-US" altLang="ko-KR" sz="2800" dirty="0"/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필요성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D5A75-C2C9-44BC-A9EF-2B0777CC3D3B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https://www.mk.co.kr/news/it/view/2016/03/214369/, https://program.genie.co.kr/onemoretime/main, https://openai.com/dall-e-2/</a:t>
            </a:r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DD676F-BDF0-474C-9901-C2E9E9959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0" y="1642055"/>
            <a:ext cx="5501283" cy="28301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2B999D-5D09-4505-AC54-90E0BA42A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2442577"/>
            <a:ext cx="4388068" cy="3844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9301F2-DE6B-4C27-841E-78AE1058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58" y="256511"/>
            <a:ext cx="4771532" cy="477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804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4. SRGAN</a:t>
            </a:r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1) </a:t>
            </a:r>
            <a:r>
              <a:rPr lang="ko-KR" altLang="en-US" sz="2800" dirty="0"/>
              <a:t>이미지 해상도를 높이기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0F84-3C82-4385-A9AD-39BBDEBF70CB}"/>
              </a:ext>
            </a:extLst>
          </p:cNvPr>
          <p:cNvSpPr txBox="1"/>
          <p:nvPr/>
        </p:nvSpPr>
        <p:spPr>
          <a:xfrm>
            <a:off x="5085184" y="3456395"/>
            <a:ext cx="6929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학습데이터로 많은 사진 저작물이 사용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해상도를 높이겠다는 목적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 면책 요건 성립</a:t>
            </a:r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BA87C7-FBFD-4CAD-8E9B-F01001C29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/>
          <a:stretch/>
        </p:blipFill>
        <p:spPr>
          <a:xfrm>
            <a:off x="177281" y="2477299"/>
            <a:ext cx="4777274" cy="37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04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5. </a:t>
            </a:r>
            <a:r>
              <a:rPr lang="en-US" altLang="ko-KR" sz="2800" dirty="0" err="1"/>
              <a:t>StackGAN</a:t>
            </a:r>
            <a:endParaRPr lang="en-US" altLang="ko-KR" sz="2800" dirty="0"/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개념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9A64F-0823-4C3A-AC0C-9C67ADCD52C4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Han Zhang et al., “</a:t>
            </a:r>
            <a:r>
              <a:rPr lang="en-US" altLang="ko-KR" sz="1050" dirty="0" err="1"/>
              <a:t>StackGAN</a:t>
            </a:r>
            <a:r>
              <a:rPr lang="en-US" altLang="ko-KR" sz="1050" dirty="0"/>
              <a:t>: Text to Photo-realistic Image Synthesis with Stacked Generative Adversarial Networks”, ICCV 2017.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C764A4-2728-45E4-9E45-E29DFB37B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952" y="676470"/>
            <a:ext cx="5564095" cy="55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97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5. </a:t>
            </a:r>
            <a:r>
              <a:rPr lang="en-US" altLang="ko-KR" sz="2800" dirty="0" err="1"/>
              <a:t>StackGAN</a:t>
            </a:r>
            <a:endParaRPr lang="en-US" altLang="ko-KR" sz="2800" dirty="0"/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1) </a:t>
            </a:r>
            <a:r>
              <a:rPr lang="ko-KR" altLang="en-US" sz="2800" dirty="0"/>
              <a:t>이미지 생성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0F84-3C82-4385-A9AD-39BBDEBF70CB}"/>
              </a:ext>
            </a:extLst>
          </p:cNvPr>
          <p:cNvSpPr txBox="1"/>
          <p:nvPr/>
        </p:nvSpPr>
        <p:spPr>
          <a:xfrm>
            <a:off x="6176867" y="2746010"/>
            <a:ext cx="58378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학습데이터로 저작물을 사용할</a:t>
            </a:r>
            <a:endParaRPr lang="en-US" altLang="ko-KR" sz="2800" dirty="0"/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가능성이 높음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작품으로써 감상을 위해서</a:t>
            </a:r>
            <a:r>
              <a:rPr lang="en-US" altLang="ko-KR" sz="2800" dirty="0"/>
              <a:t>,</a:t>
            </a:r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또는 이익을 창출하기 위한 목적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 면책 요건 성립 불가능</a:t>
            </a:r>
            <a:endParaRPr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72CE8-0BE4-437D-8AE1-4E69A74DC271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https://n.news.naver.com/article/214/0001220074?cds=news_edit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2E0D43-1D5A-40CA-AD01-9C19E36E4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1"/>
          <a:stretch/>
        </p:blipFill>
        <p:spPr>
          <a:xfrm>
            <a:off x="177280" y="2475113"/>
            <a:ext cx="562636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5. </a:t>
            </a:r>
            <a:r>
              <a:rPr lang="en-US" altLang="ko-KR" sz="2800" dirty="0" err="1"/>
              <a:t>StackGAN</a:t>
            </a:r>
            <a:endParaRPr lang="en-US" altLang="ko-KR" sz="2800" dirty="0"/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2) </a:t>
            </a:r>
            <a:r>
              <a:rPr lang="ko-KR" altLang="en-US" sz="2800" dirty="0"/>
              <a:t>만화와 영화 제작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0F84-3C82-4385-A9AD-39BBDEBF70CB}"/>
              </a:ext>
            </a:extLst>
          </p:cNvPr>
          <p:cNvSpPr txBox="1"/>
          <p:nvPr/>
        </p:nvSpPr>
        <p:spPr>
          <a:xfrm>
            <a:off x="3834882" y="3148482"/>
            <a:ext cx="79624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모델이 만들어낸 이미지를 그대로 사용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 면책 요건 성립 불가능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모델이 만들어낸 이미지에서 아이디어를 얻음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 면책 요건 성립</a:t>
            </a:r>
            <a:endParaRPr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72CE8-0BE4-437D-8AE1-4E69A74DC271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https://www.webtooninsight.co.kr/Forum/Content/6807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D7D545-3E04-40B9-A885-B36BB8C4B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6" y="2119162"/>
            <a:ext cx="3020377" cy="43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1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5. </a:t>
            </a:r>
            <a:r>
              <a:rPr lang="en-US" altLang="ko-KR" sz="2800" dirty="0" err="1"/>
              <a:t>StackGAN</a:t>
            </a:r>
            <a:endParaRPr lang="en-US" altLang="ko-KR" sz="2800" dirty="0"/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3) </a:t>
            </a:r>
            <a:r>
              <a:rPr lang="ko-KR" altLang="en-US" sz="2800" dirty="0"/>
              <a:t>검색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90F84-3C82-4385-A9AD-39BBDEBF70CB}"/>
              </a:ext>
            </a:extLst>
          </p:cNvPr>
          <p:cNvSpPr txBox="1"/>
          <p:nvPr/>
        </p:nvSpPr>
        <p:spPr>
          <a:xfrm>
            <a:off x="4332646" y="2983429"/>
            <a:ext cx="75951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키워드가 사용되고 있는 자료의 제목 등의</a:t>
            </a:r>
            <a:endParaRPr lang="en-US" altLang="ko-KR" sz="2800" dirty="0"/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검색 결과를 표시하기 위해서 자료를 복제하</a:t>
            </a:r>
            <a:endParaRPr lang="en-US" altLang="ko-KR" sz="2800" dirty="0"/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는 행위는</a:t>
            </a:r>
            <a:r>
              <a:rPr lang="en-US" altLang="ko-KR" sz="2800" dirty="0"/>
              <a:t>, </a:t>
            </a:r>
            <a:r>
              <a:rPr lang="ko-KR" altLang="en-US" sz="2800" dirty="0"/>
              <a:t>저작물에 표현된 사상 또는 감정</a:t>
            </a:r>
            <a:endParaRPr lang="en-US" altLang="ko-KR" sz="2800" dirty="0"/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의 향수를 목적으로 하지 않는 행위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면책 요건 성립</a:t>
            </a:r>
            <a:endParaRPr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72CE8-0BE4-437D-8AE1-4E69A74DC271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Shiv Surya et al., “</a:t>
            </a:r>
            <a:r>
              <a:rPr lang="en-US" altLang="ko-KR" sz="1050" dirty="0" err="1"/>
              <a:t>ReStGAN</a:t>
            </a:r>
            <a:r>
              <a:rPr lang="en-US" altLang="ko-KR" sz="1050" dirty="0"/>
              <a:t>: A step towards visually guided shopper experience via text-to-image synthesis”, WACV 2020.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A71023-10E6-42EB-A02B-40DFEB8D1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76"/>
          <a:stretch/>
        </p:blipFill>
        <p:spPr>
          <a:xfrm>
            <a:off x="264235" y="2043279"/>
            <a:ext cx="3570646" cy="41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5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6. </a:t>
            </a:r>
            <a:r>
              <a:rPr lang="en-US" altLang="ko-KR" sz="2800" dirty="0" err="1"/>
              <a:t>CycleGAN</a:t>
            </a:r>
            <a:endParaRPr lang="en-US" altLang="ko-KR" sz="2800" dirty="0"/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개념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9A64F-0823-4C3A-AC0C-9C67ADCD52C4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Jun-Yan Zhu et al., “Unpaired Image-to-Image Translation using Cycle-Consistent Adversarial Networks”, ICCV 2017.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C3188B-ED27-4F5D-9D71-7278D68B8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82" y="1333034"/>
            <a:ext cx="9063636" cy="41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49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6. </a:t>
            </a:r>
            <a:r>
              <a:rPr lang="en-US" altLang="ko-KR" sz="2800" dirty="0" err="1"/>
              <a:t>CycleGAN</a:t>
            </a:r>
            <a:endParaRPr lang="en-US" altLang="ko-KR" sz="2800" dirty="0"/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1) </a:t>
            </a:r>
            <a:r>
              <a:rPr lang="ko-KR" altLang="en-US" sz="2800" dirty="0"/>
              <a:t>화풍 모사</a:t>
            </a:r>
            <a:endParaRPr lang="en-US" altLang="ko-KR" sz="2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0B399F-D730-4F40-A9B5-30F8147B04D2}"/>
              </a:ext>
            </a:extLst>
          </p:cNvPr>
          <p:cNvGrpSpPr/>
          <p:nvPr/>
        </p:nvGrpSpPr>
        <p:grpSpPr>
          <a:xfrm>
            <a:off x="177280" y="2461767"/>
            <a:ext cx="4646646" cy="3488737"/>
            <a:chOff x="584468" y="2185641"/>
            <a:chExt cx="3931549" cy="265238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E9438A-68BE-4579-8B8E-11E462B8B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363" r="56623"/>
            <a:stretch/>
          </p:blipFill>
          <p:spPr>
            <a:xfrm>
              <a:off x="584468" y="2185641"/>
              <a:ext cx="3931549" cy="132619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68397E-1591-4A94-B945-B05E5259C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77" t="68363" r="37681"/>
            <a:stretch/>
          </p:blipFill>
          <p:spPr>
            <a:xfrm>
              <a:off x="584468" y="3511832"/>
              <a:ext cx="1716834" cy="132619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1FFE9E8-8DE5-4DF3-A601-B2EF6396E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63" t="68363" r="18689"/>
            <a:stretch/>
          </p:blipFill>
          <p:spPr>
            <a:xfrm>
              <a:off x="2780523" y="3511113"/>
              <a:ext cx="1735494" cy="132619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9E2320-39B8-48ED-9A40-F8C13EE685DA}"/>
              </a:ext>
            </a:extLst>
          </p:cNvPr>
          <p:cNvSpPr txBox="1"/>
          <p:nvPr/>
        </p:nvSpPr>
        <p:spPr>
          <a:xfrm>
            <a:off x="5635504" y="3729082"/>
            <a:ext cx="6379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화풍은 바깥으로 나타나지 않는 것</a:t>
            </a:r>
            <a:endParaRPr lang="en-US" altLang="ko-KR" sz="2800" dirty="0"/>
          </a:p>
          <a:p>
            <a:r>
              <a:rPr lang="ko-KR" altLang="en-US" sz="2800" dirty="0"/>
              <a:t>   </a:t>
            </a:r>
            <a:r>
              <a:rPr lang="en-US" altLang="ko-KR" sz="2800" dirty="0"/>
              <a:t>=&gt;</a:t>
            </a:r>
            <a:r>
              <a:rPr lang="ko-KR" altLang="en-US" sz="2800" dirty="0"/>
              <a:t>저작물이 아님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43330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6. </a:t>
            </a:r>
            <a:r>
              <a:rPr lang="en-US" altLang="ko-KR" sz="2800" dirty="0" err="1"/>
              <a:t>CycleGAN</a:t>
            </a:r>
            <a:endParaRPr lang="en-US" altLang="ko-KR" sz="2800" dirty="0"/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2) </a:t>
            </a:r>
            <a:r>
              <a:rPr lang="ko-KR" altLang="en-US" sz="2800" dirty="0"/>
              <a:t>사진 보정</a:t>
            </a:r>
            <a:endParaRPr lang="en-US" altLang="ko-KR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E2320-39B8-48ED-9A40-F8C13EE685DA}"/>
              </a:ext>
            </a:extLst>
          </p:cNvPr>
          <p:cNvSpPr txBox="1"/>
          <p:nvPr/>
        </p:nvSpPr>
        <p:spPr>
          <a:xfrm>
            <a:off x="3442996" y="2044005"/>
            <a:ext cx="82389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비가 오늘 날씨에도</a:t>
            </a:r>
            <a:endParaRPr lang="en-US" altLang="ko-KR" sz="2800" dirty="0"/>
          </a:p>
          <a:p>
            <a:r>
              <a:rPr lang="ko-KR" altLang="en-US" sz="2800" dirty="0"/>
              <a:t>   비와 빗방울에 가려진 부분을 없애 주는</a:t>
            </a:r>
            <a:endParaRPr lang="en-US" altLang="ko-KR" sz="2800" dirty="0"/>
          </a:p>
          <a:p>
            <a:r>
              <a:rPr lang="en-US" altLang="ko-KR" sz="2800" dirty="0"/>
              <a:t>   CCTV</a:t>
            </a:r>
            <a:r>
              <a:rPr lang="ko-KR" altLang="en-US" sz="2800" dirty="0"/>
              <a:t>와 블랙박스의 개발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면책 요건 성립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감상을 위해서 또는 이익을 창출하기 위한 목적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 면책 요건 성립 불가능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모델을 이용하기 위해 사용되는 데이터 또한</a:t>
            </a:r>
            <a:endParaRPr lang="en-US" altLang="ko-KR" sz="2800" dirty="0"/>
          </a:p>
          <a:p>
            <a:r>
              <a:rPr lang="ko-KR" altLang="en-US" sz="2800" dirty="0"/>
              <a:t>   저작권의 보호를 받는지 확인해야 함</a:t>
            </a:r>
            <a:endParaRPr lang="en-US" altLang="ko-KR" sz="2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D04793-984F-4E67-B6B8-CE2061A3D7CB}"/>
              </a:ext>
            </a:extLst>
          </p:cNvPr>
          <p:cNvGrpSpPr/>
          <p:nvPr/>
        </p:nvGrpSpPr>
        <p:grpSpPr>
          <a:xfrm>
            <a:off x="363895" y="1968239"/>
            <a:ext cx="2659223" cy="4609842"/>
            <a:chOff x="942392" y="1893595"/>
            <a:chExt cx="3069771" cy="557918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E2E8F3F-50AA-4113-9C4B-8D98E1D19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74" r="33357" b="33453"/>
            <a:stretch/>
          </p:blipFill>
          <p:spPr>
            <a:xfrm>
              <a:off x="942392" y="1893595"/>
              <a:ext cx="3069771" cy="27895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DB8D2DB-DB6A-482A-9B67-AA44DE32A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20" b="33453"/>
            <a:stretch/>
          </p:blipFill>
          <p:spPr>
            <a:xfrm>
              <a:off x="982699" y="4683189"/>
              <a:ext cx="2989156" cy="2789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263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7. pix2pix</a:t>
            </a:r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개념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9A64F-0823-4C3A-AC0C-9C67ADCD52C4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Phillip Isola et al., “Image-to-Image Translation with Conditional Adversarial Networks”, CVPR 2017.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4830C-8CB4-4D0E-947A-B83A326AA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5" y="1490117"/>
            <a:ext cx="10427290" cy="38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20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7. pix2pix</a:t>
            </a:r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1) </a:t>
            </a:r>
            <a:r>
              <a:rPr lang="ko-KR" altLang="en-US" sz="2800" dirty="0"/>
              <a:t>영상 편집</a:t>
            </a:r>
            <a:endParaRPr lang="en-US" altLang="ko-KR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E2320-39B8-48ED-9A40-F8C13EE685DA}"/>
              </a:ext>
            </a:extLst>
          </p:cNvPr>
          <p:cNvSpPr txBox="1"/>
          <p:nvPr/>
        </p:nvSpPr>
        <p:spPr>
          <a:xfrm>
            <a:off x="4170311" y="3301884"/>
            <a:ext cx="7713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목적이 적절한가를 확인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저작권의 보호를 받는 영상을 편집한다면</a:t>
            </a:r>
            <a:endParaRPr lang="en-US" altLang="ko-KR" sz="2800" dirty="0"/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저작권을 침해하는 행위</a:t>
            </a:r>
            <a:endParaRPr lang="en-US" altLang="ko-KR" sz="2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DA10B8-C15A-4A01-944D-448F07AD9D6B}"/>
              </a:ext>
            </a:extLst>
          </p:cNvPr>
          <p:cNvGrpSpPr/>
          <p:nvPr/>
        </p:nvGrpSpPr>
        <p:grpSpPr>
          <a:xfrm>
            <a:off x="308381" y="2165793"/>
            <a:ext cx="3498507" cy="4160361"/>
            <a:chOff x="364366" y="2543670"/>
            <a:chExt cx="3228392" cy="389407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52CC30-63A2-432E-B850-63FA76DBB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46" b="50662"/>
            <a:stretch/>
          </p:blipFill>
          <p:spPr>
            <a:xfrm>
              <a:off x="401217" y="2543670"/>
              <a:ext cx="3154690" cy="19132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AE9F90A-EF7B-4E84-B6E9-DBD2C6D4B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9" t="48917" r="27570"/>
            <a:stretch/>
          </p:blipFill>
          <p:spPr>
            <a:xfrm>
              <a:off x="364366" y="4456870"/>
              <a:ext cx="3228392" cy="1980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16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필요성과 목표</a:t>
            </a:r>
            <a:endParaRPr lang="en-US" altLang="ko-KR" sz="2800" dirty="0"/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필요성</a:t>
            </a: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0D1BC-B781-4FCD-9F2A-E68302A3E99D}"/>
              </a:ext>
            </a:extLst>
          </p:cNvPr>
          <p:cNvSpPr txBox="1"/>
          <p:nvPr/>
        </p:nvSpPr>
        <p:spPr>
          <a:xfrm>
            <a:off x="0" y="181588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	</a:t>
            </a:r>
            <a:r>
              <a:rPr lang="ko-KR" altLang="en-US" sz="3200" b="1" dirty="0"/>
              <a:t>제</a:t>
            </a:r>
            <a:r>
              <a:rPr lang="en-US" altLang="ko-KR" sz="3200" b="1" dirty="0"/>
              <a:t>3</a:t>
            </a:r>
            <a:r>
              <a:rPr lang="ko-KR" altLang="en-US" sz="3200" b="1" dirty="0"/>
              <a:t>차 산업 혁명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컴퓨터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인공위성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인터넷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86D40-664F-44C0-A9F8-634135BE5A1E}"/>
              </a:ext>
            </a:extLst>
          </p:cNvPr>
          <p:cNvSpPr txBox="1"/>
          <p:nvPr/>
        </p:nvSpPr>
        <p:spPr>
          <a:xfrm>
            <a:off x="0" y="477637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	</a:t>
            </a:r>
            <a:r>
              <a:rPr lang="ko-KR" altLang="en-US" sz="3200" b="1" dirty="0"/>
              <a:t>제</a:t>
            </a:r>
            <a:r>
              <a:rPr lang="en-US" altLang="ko-KR" sz="3200" b="1" dirty="0"/>
              <a:t>4</a:t>
            </a:r>
            <a:r>
              <a:rPr lang="ko-KR" altLang="en-US" sz="3200" b="1" dirty="0"/>
              <a:t>차 산업 혁명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바이오 산업</a:t>
            </a:r>
            <a:r>
              <a:rPr lang="en-US" altLang="ko-KR" sz="3200" b="1" dirty="0"/>
              <a:t>, 3D </a:t>
            </a:r>
            <a:r>
              <a:rPr lang="ko-KR" altLang="en-US" sz="3200" b="1" dirty="0"/>
              <a:t>프린터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인공지능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1C3EA-C439-4741-BF4B-7EDF3F93BEBC}"/>
              </a:ext>
            </a:extLst>
          </p:cNvPr>
          <p:cNvSpPr txBox="1"/>
          <p:nvPr/>
        </p:nvSpPr>
        <p:spPr>
          <a:xfrm>
            <a:off x="0" y="24051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컴퓨터프로그램 보호법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우주개발 진흥법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정보통신망 이용 촉진 및 정보 보호 등에 관한 법률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F1EA0-7E63-4EFA-B814-83788791B5AA}"/>
              </a:ext>
            </a:extLst>
          </p:cNvPr>
          <p:cNvSpPr txBox="1"/>
          <p:nvPr/>
        </p:nvSpPr>
        <p:spPr>
          <a:xfrm>
            <a:off x="0" y="536115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법 제도의 개편이 필요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7731CC-069A-42EE-A2AA-8A1B3090D627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6096000" y="3605464"/>
            <a:ext cx="0" cy="117091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563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Ⅲ. GAN </a:t>
            </a:r>
            <a:r>
              <a:rPr lang="ko-KR" altLang="en-US" sz="2800" dirty="0"/>
              <a:t>모델들의 개관과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7. pix2pix</a:t>
            </a:r>
          </a:p>
          <a:p>
            <a:r>
              <a:rPr lang="en-US" altLang="ko-KR" sz="2800" dirty="0"/>
              <a:t>    (2) </a:t>
            </a:r>
            <a:r>
              <a:rPr lang="ko-KR" altLang="en-US" sz="2800" dirty="0"/>
              <a:t>목적과 </a:t>
            </a:r>
            <a:r>
              <a:rPr lang="en-US" altLang="ko-KR" sz="2800" dirty="0"/>
              <a:t>TDM </a:t>
            </a:r>
            <a:r>
              <a:rPr lang="ko-KR" altLang="en-US" sz="2800" dirty="0"/>
              <a:t>면책 요건 성립 판단</a:t>
            </a:r>
            <a:endParaRPr lang="en-US" altLang="ko-KR" sz="2800" dirty="0"/>
          </a:p>
          <a:p>
            <a:r>
              <a:rPr lang="en-US" altLang="ko-KR" sz="2800" dirty="0"/>
              <a:t>      2) </a:t>
            </a:r>
            <a:r>
              <a:rPr lang="ko-KR" altLang="en-US" sz="2800" dirty="0"/>
              <a:t>레이블로 이미지 생성</a:t>
            </a:r>
            <a:endParaRPr lang="en-US" altLang="ko-KR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E2320-39B8-48ED-9A40-F8C13EE685DA}"/>
              </a:ext>
            </a:extLst>
          </p:cNvPr>
          <p:cNvSpPr txBox="1"/>
          <p:nvPr/>
        </p:nvSpPr>
        <p:spPr>
          <a:xfrm>
            <a:off x="4263617" y="1784303"/>
            <a:ext cx="77133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자율 주행 자동차를 위한 이미지를 생성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면책 요건 성립</a:t>
            </a:r>
            <a:endParaRPr lang="en-US" altLang="ko-KR" sz="2800" dirty="0"/>
          </a:p>
          <a:p>
            <a:pPr marL="514350" indent="-514350">
              <a:buAutoNum type="arabicPeriod"/>
            </a:pPr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지도를 만들기 위한 이미지를 생성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 면책 요건 성립 불가능</a:t>
            </a:r>
            <a:endParaRPr lang="en-US" altLang="ko-KR" sz="2800" dirty="0"/>
          </a:p>
          <a:p>
            <a:pPr marL="514350" indent="-514350">
              <a:buAutoNum type="arabicPeriod"/>
            </a:pPr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검색 결과를 표시하기 위해 이미지를 생성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면책 요건 성립</a:t>
            </a:r>
            <a:endParaRPr lang="en-US" altLang="ko-KR" sz="2800" dirty="0"/>
          </a:p>
          <a:p>
            <a:pPr marL="514350" indent="-514350">
              <a:buAutoNum type="arabicPeriod"/>
            </a:pPr>
            <a:endParaRPr lang="en-US" altLang="ko-KR" sz="28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새로운 가방을 만들기 위해 이미지를 생성</a:t>
            </a:r>
            <a:endParaRPr lang="en-US" altLang="ko-KR" sz="2800" dirty="0"/>
          </a:p>
          <a:p>
            <a:r>
              <a:rPr lang="en-US" altLang="ko-KR" sz="2800" dirty="0"/>
              <a:t>   =&gt;</a:t>
            </a:r>
            <a:r>
              <a:rPr lang="ko-KR" altLang="en-US" sz="2800" dirty="0"/>
              <a:t> 면책 요건 성립 불가능</a:t>
            </a:r>
            <a:endParaRPr lang="en-US" altLang="ko-KR" sz="2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4082C3-464A-4B2D-B3E5-565F6287F1F6}"/>
              </a:ext>
            </a:extLst>
          </p:cNvPr>
          <p:cNvGrpSpPr/>
          <p:nvPr/>
        </p:nvGrpSpPr>
        <p:grpSpPr>
          <a:xfrm>
            <a:off x="215075" y="1931436"/>
            <a:ext cx="3694452" cy="4581331"/>
            <a:chOff x="308381" y="1729766"/>
            <a:chExt cx="4314796" cy="58370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B63F09B-BDE8-4D54-8243-5F62D7CE9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20"/>
            <a:stretch/>
          </p:blipFill>
          <p:spPr>
            <a:xfrm>
              <a:off x="308381" y="1729766"/>
              <a:ext cx="4314796" cy="387776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B4A9D60-B329-4BCB-8E3A-2EDC7BA82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12" t="49475"/>
            <a:stretch/>
          </p:blipFill>
          <p:spPr>
            <a:xfrm>
              <a:off x="1053510" y="5607531"/>
              <a:ext cx="2824538" cy="1959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34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Ⅳ.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E4DC4-9593-4322-9179-DBC479C2297F}"/>
              </a:ext>
            </a:extLst>
          </p:cNvPr>
          <p:cNvSpPr txBox="1"/>
          <p:nvPr/>
        </p:nvSpPr>
        <p:spPr>
          <a:xfrm>
            <a:off x="558281" y="859065"/>
            <a:ext cx="1107543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 개정안은 사업자들이 정보분석 도구를 영리 목적으로 사용할 수 있는 조건으로</a:t>
            </a:r>
            <a:endParaRPr lang="en-US" altLang="ko-KR" sz="2000" b="1" dirty="0"/>
          </a:p>
          <a:p>
            <a:r>
              <a:rPr lang="ko-KR" altLang="en-US" sz="2000" b="1" dirty="0"/>
              <a:t>체감과 향유를 포함하고 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체감과 향유는 권리자와 사용자의 견해가 달라질 수 있다는 점에서</a:t>
            </a:r>
            <a:endParaRPr lang="en-US" altLang="ko-KR" sz="2000" b="1" dirty="0"/>
          </a:p>
          <a:p>
            <a:r>
              <a:rPr lang="ko-KR" altLang="en-US" sz="2000" b="1" dirty="0"/>
              <a:t>해석에 불분명함을 포함하고 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그래서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체감과 향유와 같은 뜻을 가진 향수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享受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라는 단어를 사용하고 있는</a:t>
            </a:r>
            <a:endParaRPr lang="en-US" altLang="ko-KR" sz="2000" b="1" dirty="0"/>
          </a:p>
          <a:p>
            <a:r>
              <a:rPr lang="ko-KR" altLang="en-US" sz="2000" b="1" dirty="0"/>
              <a:t>일본의 저작권법을 분석하여 어떤 경우가 체감과 향유에 </a:t>
            </a:r>
            <a:r>
              <a:rPr lang="ko-KR" altLang="en-US" sz="2000" b="1" dirty="0" err="1"/>
              <a:t>해당할까를</a:t>
            </a:r>
            <a:r>
              <a:rPr lang="ko-KR" altLang="en-US" sz="2000" b="1" dirty="0"/>
              <a:t> 판단하였다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판단 대상은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이미지와 영상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텍스트를 생성하는 역할을 주로 수행하는 </a:t>
            </a:r>
            <a:r>
              <a:rPr lang="en-US" altLang="ko-KR" sz="2000" b="1" dirty="0"/>
              <a:t>GAN </a:t>
            </a:r>
            <a:r>
              <a:rPr lang="ko-KR" altLang="en-US" sz="2000" b="1" dirty="0"/>
              <a:t>모델들로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그중 산업계에서 이용하기에 쉬운 </a:t>
            </a:r>
            <a:r>
              <a:rPr lang="en-US" altLang="ko-KR" sz="2000" b="1" dirty="0"/>
              <a:t>7</a:t>
            </a:r>
            <a:r>
              <a:rPr lang="ko-KR" altLang="en-US" sz="2000" b="1" dirty="0"/>
              <a:t>가지를 </a:t>
            </a:r>
            <a:r>
              <a:rPr lang="ko-KR" altLang="en-US" sz="2000" b="1" dirty="0" err="1"/>
              <a:t>골라내었다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각 모델이 수행할 수 있는 역할과 목적에 따라서 면책 요건을 만족하는지를 판단할 수 있었다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pPr algn="ctr"/>
            <a:r>
              <a:rPr lang="en-US" altLang="ko-KR" sz="2800" b="1" dirty="0"/>
              <a:t>-</a:t>
            </a:r>
            <a:r>
              <a:rPr lang="ko-KR" altLang="en-US" sz="2800" b="1" dirty="0"/>
              <a:t>이 과정에서 신설안에 대한 </a:t>
            </a:r>
            <a:r>
              <a:rPr lang="en-US" altLang="ko-KR" sz="2800" b="1" dirty="0"/>
              <a:t>2</a:t>
            </a:r>
            <a:r>
              <a:rPr lang="ko-KR" altLang="en-US" sz="2800" b="1" dirty="0"/>
              <a:t>가지 문제점이 있다고 생각한다</a:t>
            </a:r>
            <a:r>
              <a:rPr lang="en-US" altLang="ko-KR" sz="2800" b="1" dirty="0"/>
              <a:t>.-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54511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Ⅳ.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E4DC4-9593-4322-9179-DBC479C2297F}"/>
              </a:ext>
            </a:extLst>
          </p:cNvPr>
          <p:cNvSpPr txBox="1"/>
          <p:nvPr/>
        </p:nvSpPr>
        <p:spPr>
          <a:xfrm>
            <a:off x="0" y="95410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	</a:t>
            </a:r>
            <a:r>
              <a:rPr lang="ko-KR" altLang="en-US" sz="2000" b="1" dirty="0"/>
              <a:t>첫째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체감과 향유의 여부를 판단하기 위해서 확인해야 하는 목적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49F7B-4DB7-431C-BC58-7DABD18981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9"/>
          <a:stretch/>
        </p:blipFill>
        <p:spPr>
          <a:xfrm>
            <a:off x="401216" y="2165808"/>
            <a:ext cx="5408645" cy="393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BDDC2-86FF-4DFE-957D-6561B4BB108C}"/>
              </a:ext>
            </a:extLst>
          </p:cNvPr>
          <p:cNvSpPr txBox="1"/>
          <p:nvPr/>
        </p:nvSpPr>
        <p:spPr>
          <a:xfrm>
            <a:off x="5809861" y="2165808"/>
            <a:ext cx="5980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예측이 불가능할 정도로 다양하게 사용이 가능하지만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특정 모델과 그 목적을 정해 놓고</a:t>
            </a:r>
            <a:endParaRPr lang="en-US" altLang="ko-KR" sz="2400" dirty="0"/>
          </a:p>
          <a:p>
            <a:r>
              <a:rPr lang="ko-KR" altLang="en-US" sz="2400" dirty="0"/>
              <a:t>면책 요건을 만족하는 지</a:t>
            </a:r>
            <a:endParaRPr lang="en-US" altLang="ko-KR" sz="2400" dirty="0"/>
          </a:p>
          <a:p>
            <a:r>
              <a:rPr lang="ko-KR" altLang="en-US" sz="2400" dirty="0"/>
              <a:t>판단했다는 한계점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09A2E-3034-4D04-9F92-51EE0B161FEF}"/>
              </a:ext>
            </a:extLst>
          </p:cNvPr>
          <p:cNvSpPr txBox="1"/>
          <p:nvPr/>
        </p:nvSpPr>
        <p:spPr>
          <a:xfrm>
            <a:off x="5809860" y="4689575"/>
            <a:ext cx="5980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그러나</a:t>
            </a:r>
            <a:r>
              <a:rPr lang="en-US" altLang="ko-KR" sz="2400" dirty="0"/>
              <a:t>, </a:t>
            </a:r>
            <a:r>
              <a:rPr lang="ko-KR" altLang="en-US" sz="2400" dirty="0"/>
              <a:t>목적을 특정할 수 없다는 점</a:t>
            </a:r>
            <a:endParaRPr lang="en-US" altLang="ko-KR" sz="2400" dirty="0"/>
          </a:p>
          <a:p>
            <a:r>
              <a:rPr lang="en-US" altLang="ko-KR" sz="2400" dirty="0"/>
              <a:t>=&gt; </a:t>
            </a:r>
            <a:r>
              <a:rPr lang="ko-KR" altLang="en-US" sz="2400" dirty="0"/>
              <a:t>개정안을 해석하는 데 어려움이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4050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Ⅳ.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E4DC4-9593-4322-9179-DBC479C2297F}"/>
              </a:ext>
            </a:extLst>
          </p:cNvPr>
          <p:cNvSpPr txBox="1"/>
          <p:nvPr/>
        </p:nvSpPr>
        <p:spPr>
          <a:xfrm>
            <a:off x="0" y="95410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	</a:t>
            </a:r>
            <a:r>
              <a:rPr lang="ko-KR" altLang="en-US" sz="2000" b="1" dirty="0"/>
              <a:t>첫째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체감과 향유의 여부를 판단하기 위해서 확인해야 하는 목적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49F7B-4DB7-431C-BC58-7DABD18981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9"/>
          <a:stretch/>
        </p:blipFill>
        <p:spPr>
          <a:xfrm>
            <a:off x="401216" y="2165808"/>
            <a:ext cx="5408645" cy="3939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09A2E-3034-4D04-9F92-51EE0B161FEF}"/>
              </a:ext>
            </a:extLst>
          </p:cNvPr>
          <p:cNvSpPr txBox="1"/>
          <p:nvPr/>
        </p:nvSpPr>
        <p:spPr>
          <a:xfrm>
            <a:off x="5809861" y="2796750"/>
            <a:ext cx="59809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그러나</a:t>
            </a:r>
            <a:r>
              <a:rPr lang="en-US" altLang="ko-KR" sz="2400" dirty="0"/>
              <a:t>, </a:t>
            </a:r>
            <a:r>
              <a:rPr lang="ko-KR" altLang="en-US" sz="2400" dirty="0"/>
              <a:t>목적을 특정할 수 없다는 점</a:t>
            </a:r>
            <a:endParaRPr lang="en-US" altLang="ko-KR" sz="2400" dirty="0"/>
          </a:p>
          <a:p>
            <a:r>
              <a:rPr lang="en-US" altLang="ko-KR" sz="2400" dirty="0"/>
              <a:t>=&gt; </a:t>
            </a:r>
            <a:r>
              <a:rPr lang="ko-KR" altLang="en-US" sz="2400" dirty="0"/>
              <a:t>개정안을 해석하는 데 어려움이 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=&gt; </a:t>
            </a:r>
            <a:r>
              <a:rPr lang="ko-KR" altLang="en-US" sz="2400" dirty="0"/>
              <a:t>신설안은 목적을 중요하게 생각한다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=&gt; </a:t>
            </a:r>
            <a:r>
              <a:rPr lang="ko-KR" altLang="en-US" sz="2400" dirty="0"/>
              <a:t>공정이용 조항에 불분명함이 있어</a:t>
            </a:r>
            <a:endParaRPr lang="en-US" altLang="ko-KR" sz="2400" dirty="0"/>
          </a:p>
          <a:p>
            <a:r>
              <a:rPr lang="ko-KR" altLang="en-US" sz="2400" dirty="0"/>
              <a:t>신설한 규정이지만 똑같은 문제점이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8144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Ⅳ.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E4DC4-9593-4322-9179-DBC479C2297F}"/>
              </a:ext>
            </a:extLst>
          </p:cNvPr>
          <p:cNvSpPr txBox="1"/>
          <p:nvPr/>
        </p:nvSpPr>
        <p:spPr>
          <a:xfrm>
            <a:off x="0" y="95410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	</a:t>
            </a:r>
            <a:r>
              <a:rPr lang="ko-KR" altLang="en-US" sz="2000" b="1" dirty="0"/>
              <a:t>첫째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체감과 향유의 여부를 판단하기 위해서 확인해야 하는 목적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09A2E-3034-4D04-9F92-51EE0B161FEF}"/>
              </a:ext>
            </a:extLst>
          </p:cNvPr>
          <p:cNvSpPr txBox="1"/>
          <p:nvPr/>
        </p:nvSpPr>
        <p:spPr>
          <a:xfrm>
            <a:off x="5931160" y="3350748"/>
            <a:ext cx="5980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=&gt; </a:t>
            </a:r>
            <a:r>
              <a:rPr lang="ko-KR" altLang="en-US" sz="2400" dirty="0"/>
              <a:t>신설안은 목적을 중요하게 생각한다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=&gt; </a:t>
            </a:r>
            <a:r>
              <a:rPr lang="ko-KR" altLang="en-US" sz="2400" dirty="0"/>
              <a:t>공정이용 조항 또한</a:t>
            </a:r>
            <a:endParaRPr lang="en-US" altLang="ko-KR" sz="2400" dirty="0"/>
          </a:p>
          <a:p>
            <a:r>
              <a:rPr lang="ko-KR" altLang="en-US" sz="2400" dirty="0"/>
              <a:t>이용의 목적 및 성격을 중요하게 생각한다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7F718A-6F4A-4CFE-8952-9C30BD259A61}"/>
              </a:ext>
            </a:extLst>
          </p:cNvPr>
          <p:cNvGrpSpPr/>
          <p:nvPr/>
        </p:nvGrpSpPr>
        <p:grpSpPr>
          <a:xfrm>
            <a:off x="279917" y="2374640"/>
            <a:ext cx="5509340" cy="3529253"/>
            <a:chOff x="279917" y="2374640"/>
            <a:chExt cx="5509340" cy="35292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47B384-AE57-4E40-9F2E-AAF2BA4F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7" y="2374640"/>
              <a:ext cx="5509340" cy="352925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D419F7-46FE-4F44-AAA7-6C385CBC5C75}"/>
                </a:ext>
              </a:extLst>
            </p:cNvPr>
            <p:cNvSpPr/>
            <p:nvPr/>
          </p:nvSpPr>
          <p:spPr>
            <a:xfrm>
              <a:off x="862875" y="4137695"/>
              <a:ext cx="1301827" cy="34311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A850F15-364D-434F-9440-653E37259C68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https://www.law.go.kr/%EB%B2%95%EB%A0%B9/%EC%A0%80%EC%9E%91%EA%B6%8C%EB%B2%95/(20161220,14432,20161220)/%EC%A0%9C35%EC%A1%B0%EC%9D%983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80861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Ⅳ.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E4DC4-9593-4322-9179-DBC479C2297F}"/>
              </a:ext>
            </a:extLst>
          </p:cNvPr>
          <p:cNvSpPr txBox="1"/>
          <p:nvPr/>
        </p:nvSpPr>
        <p:spPr>
          <a:xfrm>
            <a:off x="0" y="95410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	</a:t>
            </a:r>
            <a:r>
              <a:rPr lang="ko-KR" altLang="en-US" sz="2000" b="1" dirty="0"/>
              <a:t>첫째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체감과 향유의 여부를 판단하기 위해서 확인해야 하는 목적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09A2E-3034-4D04-9F92-51EE0B161FEF}"/>
              </a:ext>
            </a:extLst>
          </p:cNvPr>
          <p:cNvSpPr txBox="1"/>
          <p:nvPr/>
        </p:nvSpPr>
        <p:spPr>
          <a:xfrm>
            <a:off x="5931160" y="2612084"/>
            <a:ext cx="59809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=&gt; </a:t>
            </a:r>
            <a:r>
              <a:rPr lang="ko-KR" altLang="en-US" sz="2400" dirty="0"/>
              <a:t>신설안을 통해서</a:t>
            </a:r>
            <a:endParaRPr lang="en-US" altLang="ko-KR" sz="2400" dirty="0"/>
          </a:p>
          <a:p>
            <a:r>
              <a:rPr lang="ko-KR" altLang="en-US" sz="2400" dirty="0"/>
              <a:t>영리 목적으로 사용 가능하다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=&gt; 2016</a:t>
            </a:r>
            <a:r>
              <a:rPr lang="ko-KR" altLang="en-US" sz="2400" dirty="0"/>
              <a:t>년</a:t>
            </a:r>
            <a:r>
              <a:rPr lang="en-US" altLang="ko-KR" sz="2400" dirty="0"/>
              <a:t> </a:t>
            </a:r>
            <a:r>
              <a:rPr lang="ko-KR" altLang="en-US" sz="2400" dirty="0"/>
              <a:t>공정이용 조항의 개정에서</a:t>
            </a:r>
            <a:endParaRPr lang="en-US" altLang="ko-KR" sz="2400" dirty="0"/>
          </a:p>
          <a:p>
            <a:r>
              <a:rPr lang="en-US" altLang="ko-KR" sz="2400" dirty="0"/>
              <a:t>“</a:t>
            </a:r>
            <a:r>
              <a:rPr lang="ko-KR" altLang="en-US" sz="2400" dirty="0"/>
              <a:t>영리성 또는 비영리성 등</a:t>
            </a:r>
            <a:r>
              <a:rPr lang="en-US" altLang="ko-KR" sz="2400" dirty="0"/>
              <a:t>” </a:t>
            </a:r>
            <a:r>
              <a:rPr lang="ko-KR" altLang="en-US" sz="2400" dirty="0"/>
              <a:t>이 빠졌다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=&gt; </a:t>
            </a:r>
            <a:r>
              <a:rPr lang="ko-KR" altLang="en-US" sz="2400" dirty="0"/>
              <a:t>이용의 목적 및 성격이 적절하다면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영리 목적으로 사용 가능하다</a:t>
            </a:r>
            <a:r>
              <a:rPr lang="en-US" altLang="ko-KR" sz="24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4C0FBD-4F26-4801-BD6C-A9DC9A14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7" y="2531905"/>
            <a:ext cx="5354490" cy="320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1D054-5901-4451-A4F6-C9F61AE83199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https://www.law.go.kr/%EB%B2%95%EB%A0%B9/%EC%A0%80%EC%9E%91%EA%B6%8C%EB%B2%95/(20161220,14432,20161220)/%EC%A0%9C35%EC%A1%B0%EC%9D%983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3674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Ⅳ.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E4DC4-9593-4322-9179-DBC479C2297F}"/>
              </a:ext>
            </a:extLst>
          </p:cNvPr>
          <p:cNvSpPr txBox="1"/>
          <p:nvPr/>
        </p:nvSpPr>
        <p:spPr>
          <a:xfrm>
            <a:off x="0" y="95410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	</a:t>
            </a:r>
            <a:r>
              <a:rPr lang="ko-KR" altLang="en-US" sz="2000" b="1" dirty="0"/>
              <a:t>둘째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정보분석 도구의 저작물 이용 방식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09A2E-3034-4D04-9F92-51EE0B161FEF}"/>
              </a:ext>
            </a:extLst>
          </p:cNvPr>
          <p:cNvSpPr txBox="1"/>
          <p:nvPr/>
        </p:nvSpPr>
        <p:spPr>
          <a:xfrm>
            <a:off x="6021355" y="2981416"/>
            <a:ext cx="5980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저작물에 개별적으로 접근하기보다는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데이터 세트를 학습하는 것이 효율적이다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=&gt; </a:t>
            </a:r>
            <a:r>
              <a:rPr lang="ko-KR" altLang="en-US" sz="2400" dirty="0"/>
              <a:t>데이터 세트에 저작권의 보호를 받는 저작물이 포함되어 있는가를</a:t>
            </a:r>
            <a:endParaRPr lang="en-US" altLang="ko-KR" sz="2400" dirty="0"/>
          </a:p>
          <a:p>
            <a:r>
              <a:rPr lang="ko-KR" altLang="en-US" sz="2400" dirty="0"/>
              <a:t>확인해야하는 추가적인 문제점이 생긴다</a:t>
            </a:r>
            <a:r>
              <a:rPr lang="en-US" altLang="ko-KR" sz="2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DCA950-5127-4108-8807-9441517E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22" y="3430873"/>
            <a:ext cx="5520614" cy="1409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194DC-FD75-4FF4-AE32-1FA991973BB3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https://www.copyright.or.kr/information-materials/trend/the-copyright/view.do?brdctsno=50552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18119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Ⅳ.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E4DC4-9593-4322-9179-DBC479C2297F}"/>
              </a:ext>
            </a:extLst>
          </p:cNvPr>
          <p:cNvSpPr txBox="1"/>
          <p:nvPr/>
        </p:nvSpPr>
        <p:spPr>
          <a:xfrm>
            <a:off x="0" y="954107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	</a:t>
            </a:r>
            <a:r>
              <a:rPr lang="ko-KR" altLang="en-US" sz="2000" b="1" dirty="0"/>
              <a:t>둘째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정보분석 도구의 저작물 이용 방식</a:t>
            </a:r>
            <a:endParaRPr lang="ko-KR" altLang="en-US" sz="2800" b="1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F754D46-28BE-4312-A1CE-9605D519F8B8}"/>
              </a:ext>
            </a:extLst>
          </p:cNvPr>
          <p:cNvGrpSpPr/>
          <p:nvPr/>
        </p:nvGrpSpPr>
        <p:grpSpPr>
          <a:xfrm>
            <a:off x="1374970" y="2435133"/>
            <a:ext cx="2074765" cy="2844224"/>
            <a:chOff x="973753" y="2454286"/>
            <a:chExt cx="2074765" cy="2844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36D26C-9A14-4D11-8051-57303AA9C258}"/>
                </a:ext>
              </a:extLst>
            </p:cNvPr>
            <p:cNvSpPr txBox="1"/>
            <p:nvPr/>
          </p:nvSpPr>
          <p:spPr>
            <a:xfrm>
              <a:off x="973753" y="2454286"/>
              <a:ext cx="2062065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400" b="1" dirty="0"/>
                <a:t>권리자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EFA804-7849-4E50-A16D-3F6559B8EA97}"/>
                </a:ext>
              </a:extLst>
            </p:cNvPr>
            <p:cNvSpPr txBox="1"/>
            <p:nvPr/>
          </p:nvSpPr>
          <p:spPr>
            <a:xfrm>
              <a:off x="973753" y="4529069"/>
              <a:ext cx="2062065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400" b="1"/>
                <a:t>사업자</a:t>
              </a:r>
              <a:endParaRPr lang="ko-KR" altLang="en-US" sz="4400" b="1" dirty="0"/>
            </a:p>
          </p:txBody>
        </p:sp>
        <p:cxnSp>
          <p:nvCxnSpPr>
            <p:cNvPr id="9" name="연결선: 구부러짐 8">
              <a:extLst>
                <a:ext uri="{FF2B5EF4-FFF2-40B4-BE49-F238E27FC236}">
                  <a16:creationId xmlns:a16="http://schemas.microsoft.com/office/drawing/2014/main" id="{A29D7606-D548-4848-9151-50692EAF0707}"/>
                </a:ext>
              </a:extLst>
            </p:cNvPr>
            <p:cNvCxnSpPr>
              <a:cxnSpLocks/>
              <a:stCxn id="3" idx="1"/>
              <a:endCxn id="8" idx="1"/>
            </p:cNvCxnSpPr>
            <p:nvPr/>
          </p:nvCxnSpPr>
          <p:spPr>
            <a:xfrm rot="10800000" flipV="1">
              <a:off x="973753" y="2839006"/>
              <a:ext cx="12700" cy="2074783"/>
            </a:xfrm>
            <a:prstGeom prst="curvedConnector3">
              <a:avLst>
                <a:gd name="adj1" fmla="val 5106126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758C5C13-1F7B-4A11-BB4D-F69EA17B0B99}"/>
                </a:ext>
              </a:extLst>
            </p:cNvPr>
            <p:cNvCxnSpPr>
              <a:cxnSpLocks/>
              <a:stCxn id="8" idx="3"/>
              <a:endCxn id="3" idx="3"/>
            </p:cNvCxnSpPr>
            <p:nvPr/>
          </p:nvCxnSpPr>
          <p:spPr>
            <a:xfrm flipV="1">
              <a:off x="3035818" y="2839007"/>
              <a:ext cx="12700" cy="2074783"/>
            </a:xfrm>
            <a:prstGeom prst="curvedConnector3">
              <a:avLst>
                <a:gd name="adj1" fmla="val 6134693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D0050EF-FBDC-4556-9D6C-484B2622761C}"/>
              </a:ext>
            </a:extLst>
          </p:cNvPr>
          <p:cNvSpPr txBox="1"/>
          <p:nvPr/>
        </p:nvSpPr>
        <p:spPr>
          <a:xfrm>
            <a:off x="5253394" y="2826194"/>
            <a:ext cx="57958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권리자는</a:t>
            </a:r>
            <a:endParaRPr lang="en-US" altLang="ko-KR" sz="3200" dirty="0"/>
          </a:p>
          <a:p>
            <a:r>
              <a:rPr lang="ko-KR" altLang="en-US" sz="3200" dirty="0"/>
              <a:t>사업자가 자신의 저작물을</a:t>
            </a:r>
            <a:endParaRPr lang="en-US" altLang="ko-KR" sz="3200" dirty="0"/>
          </a:p>
          <a:p>
            <a:r>
              <a:rPr lang="ko-KR" altLang="en-US" sz="3200" dirty="0"/>
              <a:t>정보분석을 위해 사용했는지</a:t>
            </a:r>
            <a:endParaRPr lang="en-US" altLang="ko-KR" sz="3200" dirty="0"/>
          </a:p>
          <a:p>
            <a:r>
              <a:rPr lang="ko-KR" altLang="en-US" sz="3200" dirty="0"/>
              <a:t>알아내기가 힘들다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9384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Ⅳ.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E4DC4-9593-4322-9179-DBC479C2297F}"/>
              </a:ext>
            </a:extLst>
          </p:cNvPr>
          <p:cNvSpPr txBox="1"/>
          <p:nvPr/>
        </p:nvSpPr>
        <p:spPr>
          <a:xfrm>
            <a:off x="558281" y="859065"/>
            <a:ext cx="110754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-</a:t>
            </a:r>
            <a:r>
              <a:rPr lang="ko-KR" altLang="en-US" sz="2800" b="1" dirty="0"/>
              <a:t>이 과정에서 신설안에 대한 </a:t>
            </a:r>
            <a:r>
              <a:rPr lang="en-US" altLang="ko-KR" sz="2800" b="1" dirty="0"/>
              <a:t>2</a:t>
            </a:r>
            <a:r>
              <a:rPr lang="ko-KR" altLang="en-US" sz="2800" b="1" dirty="0"/>
              <a:t>가지 문제점이 있다고 생각한다</a:t>
            </a:r>
            <a:r>
              <a:rPr lang="en-US" altLang="ko-KR" sz="2800" b="1" dirty="0"/>
              <a:t>.-</a:t>
            </a:r>
          </a:p>
          <a:p>
            <a:pPr algn="ctr"/>
            <a:endParaRPr lang="en-US" altLang="ko-KR" sz="2800" b="1" dirty="0"/>
          </a:p>
          <a:p>
            <a:r>
              <a:rPr lang="ko-KR" altLang="en-US" sz="2000" b="1" dirty="0"/>
              <a:t>개정안의 체감과 향유는 신설 배경과 기대효과에 적절하지 않다고 생각된다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현행 공정이용 조항이 법적 안정성이 부족한 것은 맞을지라도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개정안 역시 이를 극복했다고 볼 수 없다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컴퓨터 기술이 빠르게 발전하기 때문에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저작권법 또한 발이 빠르게 움직여서 다음에 생길 문제점을 미리 예방하는 것은 좋지만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현행 저작권법이 다음이 생길 문제점 또한 해결해 줄 수 있다면</a:t>
            </a:r>
            <a:endParaRPr lang="en-US" altLang="ko-KR" sz="2000" b="1" dirty="0"/>
          </a:p>
          <a:p>
            <a:r>
              <a:rPr lang="ko-KR" altLang="en-US" sz="2000" b="1" dirty="0"/>
              <a:t>개정안이 꼭 필요하다고 보기는 힘들다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현행 공정이용 조항과 개정안 모두 사례와 판례가 필요하므로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공정이용 조항이 위의 역할을 해내지 못할 때를 대비하는 것은 좋지만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공정이용 조항이 어디까지 해결할 수 있으며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왜 문제가 생기는가를 구체적으로 알아보기 위해서 기다려보는 것이 좋다고 생각한다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4264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99E512-363D-47C8-B723-D4C0AED584CD}"/>
              </a:ext>
            </a:extLst>
          </p:cNvPr>
          <p:cNvSpPr txBox="1"/>
          <p:nvPr/>
        </p:nvSpPr>
        <p:spPr>
          <a:xfrm>
            <a:off x="0" y="3020875"/>
            <a:ext cx="12192000" cy="81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0771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필요성과 목표</a:t>
            </a:r>
            <a:endParaRPr lang="en-US" altLang="ko-KR" sz="2800" dirty="0"/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필요성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D5A75-C2C9-44BC-A9EF-2B0777CC3D3B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https://www.mk.co.kr/news/it/view/2016/03/214369/, https://program.genie.co.kr/onemoretime/main, https://openai.com/dall-e-2/</a:t>
            </a:r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DD676F-BDF0-474C-9901-C2E9E9959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0" y="1642055"/>
            <a:ext cx="5501283" cy="28301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2B999D-5D09-4505-AC54-90E0BA42A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2442577"/>
            <a:ext cx="4388068" cy="3844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9301F2-DE6B-4C27-841E-78AE1058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58" y="256511"/>
            <a:ext cx="4771532" cy="477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7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필요성과 목표</a:t>
            </a:r>
            <a:endParaRPr lang="en-US" altLang="ko-KR" sz="2800" dirty="0"/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필요성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D5A75-C2C9-44BC-A9EF-2B0777CC3D3B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https://www.mk.co.kr/news/it/view/2016/03/214369/, https://program.genie.co.kr/onemoretime/main, https://openai.com/dall-e-2/</a:t>
            </a:r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DD676F-BDF0-474C-9901-C2E9E9959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0" y="1642055"/>
            <a:ext cx="5501283" cy="28301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2B999D-5D09-4505-AC54-90E0BA42A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2442577"/>
            <a:ext cx="4388068" cy="3844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9301F2-DE6B-4C27-841E-78AE1058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58" y="256511"/>
            <a:ext cx="4771532" cy="477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934A5-5A38-442F-8B02-E77654E32068}"/>
              </a:ext>
            </a:extLst>
          </p:cNvPr>
          <p:cNvSpPr txBox="1"/>
          <p:nvPr/>
        </p:nvSpPr>
        <p:spPr>
          <a:xfrm>
            <a:off x="3669368" y="2274838"/>
            <a:ext cx="4853263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4800" b="1" dirty="0"/>
          </a:p>
          <a:p>
            <a:pPr algn="ctr"/>
            <a:r>
              <a:rPr lang="ko-KR" altLang="en-US" sz="4800" b="1" dirty="0"/>
              <a:t>저작권법</a:t>
            </a:r>
            <a:endParaRPr lang="en-US" altLang="ko-KR" sz="4800" b="1" dirty="0"/>
          </a:p>
          <a:p>
            <a:pPr algn="ctr"/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2585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필요성과 목표</a:t>
            </a:r>
            <a:endParaRPr lang="en-US" altLang="ko-KR" sz="2800" dirty="0"/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필요성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D5A75-C2C9-44BC-A9EF-2B0777CC3D3B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https://mcst.go.kr/kor/s_notice/press/pressView.jsp?pSeq=18112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4AEF46-7174-414B-A8DE-E7A844531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1" y="1706300"/>
            <a:ext cx="7278116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48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CBBF-B4F7-44A6-84B8-1456A3BD91C0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Ⅰ. 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r>
              <a:rPr lang="en-US" altLang="ko-KR" sz="2800" dirty="0"/>
              <a:t>  1. </a:t>
            </a:r>
            <a:r>
              <a:rPr lang="ko-KR" altLang="en-US" sz="2800" dirty="0"/>
              <a:t>필요성과 목표</a:t>
            </a:r>
            <a:endParaRPr lang="en-US" altLang="ko-KR" sz="2800" dirty="0"/>
          </a:p>
          <a:p>
            <a:r>
              <a:rPr lang="en-US" altLang="ko-KR" sz="2800" dirty="0"/>
              <a:t>    (1) </a:t>
            </a:r>
            <a:r>
              <a:rPr lang="ko-KR" altLang="en-US" sz="2800" dirty="0"/>
              <a:t>필요성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D5A75-C2C9-44BC-A9EF-2B0777CC3D3B}"/>
              </a:ext>
            </a:extLst>
          </p:cNvPr>
          <p:cNvSpPr txBox="1"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 </a:t>
            </a:r>
            <a:r>
              <a:rPr lang="en-US" altLang="ko-KR" sz="1050" dirty="0"/>
              <a:t>: https://www.lawmaking.go.kr/mob/nsmLmSts/out/2107440/detailR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4AEF46-7174-414B-A8DE-E7A844531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1" y="1706300"/>
            <a:ext cx="7278116" cy="32961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1E57D4-54BA-4F12-BC7F-223957DF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88" y="2434741"/>
            <a:ext cx="7059010" cy="36866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747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3112</Words>
  <Application>Microsoft Office PowerPoint</Application>
  <PresentationFormat>와이드스크린</PresentationFormat>
  <Paragraphs>401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118</dc:creator>
  <cp:lastModifiedBy>118</cp:lastModifiedBy>
  <cp:revision>170</cp:revision>
  <dcterms:created xsi:type="dcterms:W3CDTF">2022-09-04T05:59:09Z</dcterms:created>
  <dcterms:modified xsi:type="dcterms:W3CDTF">2022-09-04T13:57:39Z</dcterms:modified>
</cp:coreProperties>
</file>